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8"/>
  </p:notesMasterIdLst>
  <p:handoutMasterIdLst>
    <p:handoutMasterId r:id="rId29"/>
  </p:handoutMasterIdLst>
  <p:sldIdLst>
    <p:sldId id="256" r:id="rId2"/>
    <p:sldId id="265" r:id="rId3"/>
    <p:sldId id="266" r:id="rId4"/>
    <p:sldId id="272" r:id="rId5"/>
    <p:sldId id="288" r:id="rId6"/>
    <p:sldId id="270" r:id="rId7"/>
    <p:sldId id="273" r:id="rId8"/>
    <p:sldId id="275" r:id="rId9"/>
    <p:sldId id="276" r:id="rId10"/>
    <p:sldId id="277" r:id="rId11"/>
    <p:sldId id="278" r:id="rId12"/>
    <p:sldId id="289" r:id="rId13"/>
    <p:sldId id="267" r:id="rId14"/>
    <p:sldId id="271" r:id="rId15"/>
    <p:sldId id="279" r:id="rId16"/>
    <p:sldId id="280" r:id="rId17"/>
    <p:sldId id="281" r:id="rId18"/>
    <p:sldId id="283" r:id="rId19"/>
    <p:sldId id="284" r:id="rId20"/>
    <p:sldId id="285" r:id="rId21"/>
    <p:sldId id="286" r:id="rId22"/>
    <p:sldId id="268" r:id="rId23"/>
    <p:sldId id="287" r:id="rId24"/>
    <p:sldId id="269" r:id="rId25"/>
    <p:sldId id="290" r:id="rId26"/>
    <p:sldId id="274" r:id="rId27"/>
  </p:sldIdLst>
  <p:sldSz cx="9144000" cy="6858000" type="screen4x3"/>
  <p:notesSz cx="6797675" cy="9926638"/>
  <p:defaultTextStyle>
    <a:defPPr>
      <a:defRPr lang="pl-P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A1"/>
    <a:srgbClr val="A719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75" autoAdjust="0"/>
  </p:normalViewPr>
  <p:slideViewPr>
    <p:cSldViewPr snapToObjects="1">
      <p:cViewPr varScale="1">
        <p:scale>
          <a:sx n="109" d="100"/>
          <a:sy n="109" d="100"/>
        </p:scale>
        <p:origin x="1272" y="108"/>
      </p:cViewPr>
      <p:guideLst/>
    </p:cSldViewPr>
  </p:slideViewPr>
  <p:notesTextViewPr>
    <p:cViewPr>
      <p:scale>
        <a:sx n="1" d="1"/>
        <a:sy n="1" d="1"/>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E1D38622-904A-495B-A970-786E4019B9BE}"/>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9E537EFC-9A49-4533-98E2-91F433435DED}"/>
              </a:ext>
            </a:extLst>
          </p:cNvPr>
          <p:cNvSpPr>
            <a:spLocks noGrp="1"/>
          </p:cNvSpPr>
          <p:nvPr>
            <p:ph type="dt" sz="quarter"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CB849C9D-96F7-4CB0-B7BA-E1C21A669FD9}" type="datetimeFigureOut">
              <a:rPr lang="pl-PL"/>
              <a:pPr>
                <a:defRPr/>
              </a:pPr>
              <a:t>15.04.2020</a:t>
            </a:fld>
            <a:endParaRPr lang="pl-PL"/>
          </a:p>
        </p:txBody>
      </p:sp>
      <p:sp>
        <p:nvSpPr>
          <p:cNvPr id="4" name="Symbol zastępczy stopki 3">
            <a:extLst>
              <a:ext uri="{FF2B5EF4-FFF2-40B4-BE49-F238E27FC236}">
                <a16:creationId xmlns:a16="http://schemas.microsoft.com/office/drawing/2014/main" id="{6C073480-F5B7-4D6F-A0A6-CE046DC136CC}"/>
              </a:ext>
            </a:extLst>
          </p:cNvPr>
          <p:cNvSpPr>
            <a:spLocks noGrp="1"/>
          </p:cNvSpPr>
          <p:nvPr>
            <p:ph type="ftr" sz="quarter" idx="2"/>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5" name="Symbol zastępczy numeru slajdu 4">
            <a:extLst>
              <a:ext uri="{FF2B5EF4-FFF2-40B4-BE49-F238E27FC236}">
                <a16:creationId xmlns:a16="http://schemas.microsoft.com/office/drawing/2014/main" id="{56ACA334-DE68-4238-A6CA-FA1990522CD3}"/>
              </a:ext>
            </a:extLst>
          </p:cNvPr>
          <p:cNvSpPr>
            <a:spLocks noGrp="1"/>
          </p:cNvSpPr>
          <p:nvPr>
            <p:ph type="sldNum" sz="quarter" idx="3"/>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0E3E5084-BAC7-459B-BFFC-8D3EF11E8671}" type="slidenum">
              <a:rPr lang="pl-PL" altLang="pl-PL"/>
              <a:pPr/>
              <a:t>‹#›</a:t>
            </a:fld>
            <a:endParaRPr lang="pl-PL" altLang="pl-P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1245E11E-B545-4BC8-8E4B-593D184FA809}"/>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60CD9088-7FB5-4F48-AA0C-7D9D9C0FDE80}"/>
              </a:ext>
            </a:extLst>
          </p:cNvPr>
          <p:cNvSpPr>
            <a:spLocks noGrp="1"/>
          </p:cNvSpPr>
          <p:nvPr>
            <p:ph type="dt"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351A85F3-1F03-4F28-A522-78428AA92285}" type="datetimeFigureOut">
              <a:rPr lang="pl-PL"/>
              <a:pPr>
                <a:defRPr/>
              </a:pPr>
              <a:t>15.04.2020</a:t>
            </a:fld>
            <a:endParaRPr lang="pl-PL"/>
          </a:p>
        </p:txBody>
      </p:sp>
      <p:sp>
        <p:nvSpPr>
          <p:cNvPr id="4" name="Symbol zastępczy obrazu slajdu 3">
            <a:extLst>
              <a:ext uri="{FF2B5EF4-FFF2-40B4-BE49-F238E27FC236}">
                <a16:creationId xmlns:a16="http://schemas.microsoft.com/office/drawing/2014/main" id="{5E47D1B2-FAEA-4F9A-81CE-7D65248FC345}"/>
              </a:ext>
            </a:extLst>
          </p:cNvPr>
          <p:cNvSpPr>
            <a:spLocks noGrp="1" noRot="1" noChangeAspect="1"/>
          </p:cNvSpPr>
          <p:nvPr>
            <p:ph type="sldImg" idx="2"/>
          </p:nvPr>
        </p:nvSpPr>
        <p:spPr>
          <a:xfrm>
            <a:off x="919163" y="744538"/>
            <a:ext cx="4959350" cy="3721100"/>
          </a:xfrm>
          <a:prstGeom prst="rect">
            <a:avLst/>
          </a:prstGeom>
          <a:noFill/>
          <a:ln w="12700">
            <a:solidFill>
              <a:prstClr val="black"/>
            </a:solidFill>
          </a:ln>
        </p:spPr>
        <p:txBody>
          <a:bodyPr vert="horz" lIns="100282" tIns="50141" rIns="100282" bIns="50141" rtlCol="0" anchor="ctr"/>
          <a:lstStyle/>
          <a:p>
            <a:pPr lvl="0"/>
            <a:endParaRPr lang="pl-PL" noProof="0"/>
          </a:p>
        </p:txBody>
      </p:sp>
      <p:sp>
        <p:nvSpPr>
          <p:cNvPr id="5" name="Symbol zastępczy notatek 4">
            <a:extLst>
              <a:ext uri="{FF2B5EF4-FFF2-40B4-BE49-F238E27FC236}">
                <a16:creationId xmlns:a16="http://schemas.microsoft.com/office/drawing/2014/main" id="{7A4E03B0-BFD6-46D7-8A98-BDC340AFAFED}"/>
              </a:ext>
            </a:extLst>
          </p:cNvPr>
          <p:cNvSpPr>
            <a:spLocks noGrp="1"/>
          </p:cNvSpPr>
          <p:nvPr>
            <p:ph type="body" sz="quarter" idx="3"/>
          </p:nvPr>
        </p:nvSpPr>
        <p:spPr>
          <a:xfrm>
            <a:off x="679450" y="4714875"/>
            <a:ext cx="5438775" cy="4467225"/>
          </a:xfrm>
          <a:prstGeom prst="rect">
            <a:avLst/>
          </a:prstGeom>
        </p:spPr>
        <p:txBody>
          <a:bodyPr vert="horz" lIns="100282" tIns="50141" rIns="100282" bIns="50141" rtlCol="0"/>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p>
        </p:txBody>
      </p:sp>
      <p:sp>
        <p:nvSpPr>
          <p:cNvPr id="6" name="Symbol zastępczy stopki 5">
            <a:extLst>
              <a:ext uri="{FF2B5EF4-FFF2-40B4-BE49-F238E27FC236}">
                <a16:creationId xmlns:a16="http://schemas.microsoft.com/office/drawing/2014/main" id="{B1BAC5B9-F31D-4779-A069-4514DF9BC105}"/>
              </a:ext>
            </a:extLst>
          </p:cNvPr>
          <p:cNvSpPr>
            <a:spLocks noGrp="1"/>
          </p:cNvSpPr>
          <p:nvPr>
            <p:ph type="ftr" sz="quarter" idx="4"/>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7" name="Symbol zastępczy numeru slajdu 6">
            <a:extLst>
              <a:ext uri="{FF2B5EF4-FFF2-40B4-BE49-F238E27FC236}">
                <a16:creationId xmlns:a16="http://schemas.microsoft.com/office/drawing/2014/main" id="{983D5C18-8D3C-4C3C-97A4-68ED955FC9B7}"/>
              </a:ext>
            </a:extLst>
          </p:cNvPr>
          <p:cNvSpPr>
            <a:spLocks noGrp="1"/>
          </p:cNvSpPr>
          <p:nvPr>
            <p:ph type="sldNum" sz="quarter" idx="5"/>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1789CCE7-650D-4EE0-A845-41D5E505AE2A}" type="slidenum">
              <a:rPr lang="pl-PL" altLang="pl-PL"/>
              <a:pPr/>
              <a:t>‹#›</a:t>
            </a:fld>
            <a:endParaRPr lang="pl-PL" altLang="pl-P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89CCE7-650D-4EE0-A845-41D5E505AE2A}" type="slidenum">
              <a:rPr lang="pl-PL" altLang="pl-PL" smtClean="0"/>
              <a:pPr/>
              <a:t>12</a:t>
            </a:fld>
            <a:endParaRPr lang="pl-PL" altLang="pl-PL"/>
          </a:p>
        </p:txBody>
      </p:sp>
    </p:spTree>
    <p:extLst>
      <p:ext uri="{BB962C8B-B14F-4D97-AF65-F5344CB8AC3E}">
        <p14:creationId xmlns:p14="http://schemas.microsoft.com/office/powerpoint/2010/main" val="4104785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A033D918-412C-41F4-98EA-BD2A647116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ytuł 1">
            <a:extLst>
              <a:ext uri="{FF2B5EF4-FFF2-40B4-BE49-F238E27FC236}">
                <a16:creationId xmlns:a16="http://schemas.microsoft.com/office/drawing/2014/main" id="{D55BD137-CF0C-4062-B217-35A144A5113D}"/>
              </a:ext>
            </a:extLst>
          </p:cNvPr>
          <p:cNvSpPr txBox="1">
            <a:spLocks/>
          </p:cNvSpPr>
          <p:nvPr/>
        </p:nvSpPr>
        <p:spPr bwMode="auto">
          <a:xfrm>
            <a:off x="290513" y="2420938"/>
            <a:ext cx="8640762"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lgn="l" rtl="0" eaLnBrk="1" fontAlgn="base" hangingPunct="1">
              <a:spcBef>
                <a:spcPct val="0"/>
              </a:spcBef>
              <a:spcAft>
                <a:spcPct val="0"/>
              </a:spcAft>
              <a:defRPr sz="4000" b="1" cap="all">
                <a:solidFill>
                  <a:schemeClr val="tx1"/>
                </a:solidFill>
                <a:latin typeface="+mj-lt"/>
                <a:ea typeface="+mj-ea"/>
                <a:cs typeface="+mj-cs"/>
              </a:defRPr>
            </a:lvl1pPr>
            <a:lvl2pPr algn="l" rtl="0" eaLnBrk="1" fontAlgn="base" hangingPunct="1">
              <a:spcBef>
                <a:spcPct val="0"/>
              </a:spcBef>
              <a:spcAft>
                <a:spcPct val="0"/>
              </a:spcAft>
              <a:defRPr sz="3600" b="1">
                <a:solidFill>
                  <a:schemeClr val="tx2"/>
                </a:solidFill>
                <a:latin typeface="Trebuchet MS" pitchFamily="34" charset="0"/>
              </a:defRPr>
            </a:lvl2pPr>
            <a:lvl3pPr algn="l" rtl="0" eaLnBrk="1" fontAlgn="base" hangingPunct="1">
              <a:spcBef>
                <a:spcPct val="0"/>
              </a:spcBef>
              <a:spcAft>
                <a:spcPct val="0"/>
              </a:spcAft>
              <a:defRPr sz="3600" b="1">
                <a:solidFill>
                  <a:schemeClr val="tx2"/>
                </a:solidFill>
                <a:latin typeface="Trebuchet MS" pitchFamily="34" charset="0"/>
              </a:defRPr>
            </a:lvl3pPr>
            <a:lvl4pPr algn="l" rtl="0" eaLnBrk="1" fontAlgn="base" hangingPunct="1">
              <a:spcBef>
                <a:spcPct val="0"/>
              </a:spcBef>
              <a:spcAft>
                <a:spcPct val="0"/>
              </a:spcAft>
              <a:defRPr sz="3600" b="1">
                <a:solidFill>
                  <a:schemeClr val="tx2"/>
                </a:solidFill>
                <a:latin typeface="Trebuchet MS" pitchFamily="34" charset="0"/>
              </a:defRPr>
            </a:lvl4pPr>
            <a:lvl5pPr algn="l" rtl="0" eaLnBrk="1" fontAlgn="base" hangingPunct="1">
              <a:spcBef>
                <a:spcPct val="0"/>
              </a:spcBef>
              <a:spcAft>
                <a:spcPct val="0"/>
              </a:spcAft>
              <a:defRPr sz="3600" b="1">
                <a:solidFill>
                  <a:schemeClr val="tx2"/>
                </a:solidFill>
                <a:latin typeface="Trebuchet MS"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a:lstStyle>
          <a:p>
            <a:pPr>
              <a:defRPr/>
            </a:pPr>
            <a:endParaRPr lang="pl-PL" kern="0" dirty="0">
              <a:latin typeface="Calibri" panose="020F0502020204030204" pitchFamily="34" charset="0"/>
            </a:endParaRPr>
          </a:p>
        </p:txBody>
      </p:sp>
      <p:pic>
        <p:nvPicPr>
          <p:cNvPr id="6" name="Obraz 5">
            <a:extLst>
              <a:ext uri="{FF2B5EF4-FFF2-40B4-BE49-F238E27FC236}">
                <a16:creationId xmlns:a16="http://schemas.microsoft.com/office/drawing/2014/main" id="{804DAC0D-5FB3-4A95-920A-0F929ADD7B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ymbol zastępczy obrazu 2"/>
          <p:cNvSpPr>
            <a:spLocks noGrp="1"/>
          </p:cNvSpPr>
          <p:nvPr>
            <p:ph type="pic" idx="1"/>
          </p:nvPr>
        </p:nvSpPr>
        <p:spPr>
          <a:xfrm>
            <a:off x="1403648" y="1988840"/>
            <a:ext cx="7614402" cy="47525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9" name="Symbol zastępczy tekstu 2"/>
          <p:cNvSpPr>
            <a:spLocks noGrp="1"/>
          </p:cNvSpPr>
          <p:nvPr>
            <p:ph type="body" idx="11"/>
          </p:nvPr>
        </p:nvSpPr>
        <p:spPr>
          <a:xfrm>
            <a:off x="1403648" y="116632"/>
            <a:ext cx="7614402" cy="1728192"/>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5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3332596519"/>
      </p:ext>
    </p:extLst>
  </p:cSld>
  <p:clrMapOvr>
    <a:masterClrMapping/>
  </p:clrMapOvr>
  <p:transition>
    <p:randomBa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E7EEAB0-D267-4022-BB00-9039AE6A2E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7C4CFDDD-FEFC-467F-9323-18BB2FAF4DA9}"/>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530D56BB-A2CF-4FB0-9667-F8148879597F}"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pionowy 1"/>
          <p:cNvSpPr>
            <a:spLocks noGrp="1"/>
          </p:cNvSpPr>
          <p:nvPr>
            <p:ph type="title" orient="vert"/>
          </p:nvPr>
        </p:nvSpPr>
        <p:spPr>
          <a:xfrm>
            <a:off x="6629400" y="116632"/>
            <a:ext cx="2407096" cy="6696744"/>
          </a:xfrm>
        </p:spPr>
        <p:txBody>
          <a:bodyPr vert="eaVert"/>
          <a:lstStyle>
            <a:lvl1pPr>
              <a:defRPr b="0"/>
            </a:lvl1pPr>
          </a:lstStyle>
          <a:p>
            <a:r>
              <a:rPr lang="pl-PL"/>
              <a:t>Kliknij, aby edytować styl</a:t>
            </a:r>
            <a:endParaRPr lang="pl-PL" dirty="0"/>
          </a:p>
        </p:txBody>
      </p:sp>
      <p:sp>
        <p:nvSpPr>
          <p:cNvPr id="3" name="Symbol zastępczy tytułu pionowego 2"/>
          <p:cNvSpPr>
            <a:spLocks noGrp="1"/>
          </p:cNvSpPr>
          <p:nvPr>
            <p:ph type="body" orient="vert" idx="1"/>
          </p:nvPr>
        </p:nvSpPr>
        <p:spPr>
          <a:xfrm>
            <a:off x="755576" y="116632"/>
            <a:ext cx="5721424" cy="669674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182386250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ajd tytułowy">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D5915826-EE50-4FEB-843D-0E593B2795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4">
            <a:extLst>
              <a:ext uri="{FF2B5EF4-FFF2-40B4-BE49-F238E27FC236}">
                <a16:creationId xmlns:a16="http://schemas.microsoft.com/office/drawing/2014/main" id="{8178D458-5589-4B79-BB13-A479857412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ymbol zastępczy tekstu 2"/>
          <p:cNvSpPr>
            <a:spLocks noGrp="1"/>
          </p:cNvSpPr>
          <p:nvPr>
            <p:ph type="body" idx="10"/>
          </p:nvPr>
        </p:nvSpPr>
        <p:spPr>
          <a:xfrm>
            <a:off x="4704169" y="2492896"/>
            <a:ext cx="4313881" cy="1152128"/>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25" name="Symbol zastępczy obrazu 2"/>
          <p:cNvSpPr>
            <a:spLocks noGrp="1"/>
          </p:cNvSpPr>
          <p:nvPr>
            <p:ph type="pic" idx="1"/>
          </p:nvPr>
        </p:nvSpPr>
        <p:spPr>
          <a:xfrm>
            <a:off x="1403648" y="116632"/>
            <a:ext cx="3168352" cy="66247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p>
        </p:txBody>
      </p:sp>
      <p:sp>
        <p:nvSpPr>
          <p:cNvPr id="10" name="Symbol zastępczy tekstu 2"/>
          <p:cNvSpPr>
            <a:spLocks noGrp="1"/>
          </p:cNvSpPr>
          <p:nvPr>
            <p:ph type="body" idx="11"/>
          </p:nvPr>
        </p:nvSpPr>
        <p:spPr>
          <a:xfrm>
            <a:off x="4704169" y="116632"/>
            <a:ext cx="4313881" cy="2232248"/>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8" name="Symbol zastępczy zawartości 2"/>
          <p:cNvSpPr>
            <a:spLocks noGrp="1"/>
          </p:cNvSpPr>
          <p:nvPr>
            <p:ph sz="half" idx="12"/>
          </p:nvPr>
        </p:nvSpPr>
        <p:spPr>
          <a:xfrm>
            <a:off x="4704169" y="3861048"/>
            <a:ext cx="4313882" cy="2880320"/>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3895271491"/>
      </p:ext>
    </p:extLst>
  </p:cSld>
  <p:clrMapOvr>
    <a:masterClrMapping/>
  </p:clrMapOvr>
  <p:transition>
    <p:randomBa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56169F4F-3C0C-42AA-9A0C-C3FDCE0C9B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B2D55D28-3E27-4ADF-B652-551C8803B908}"/>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DCDCAA92-B956-437A-8533-BF1EA9817C9E}"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5" name="Symbol zastępczy zawartości 2"/>
          <p:cNvSpPr>
            <a:spLocks noGrp="1"/>
          </p:cNvSpPr>
          <p:nvPr>
            <p:ph sz="half" idx="1"/>
          </p:nvPr>
        </p:nvSpPr>
        <p:spPr>
          <a:xfrm>
            <a:off x="755575" y="1556792"/>
            <a:ext cx="8262476" cy="5256584"/>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8" name="Symbol zastępczy tekstu 2"/>
          <p:cNvSpPr>
            <a:spLocks noGrp="1"/>
          </p:cNvSpPr>
          <p:nvPr>
            <p:ph type="body" idx="10"/>
          </p:nvPr>
        </p:nvSpPr>
        <p:spPr>
          <a:xfrm>
            <a:off x="755575" y="116632"/>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9" name="Symbol zastępczy tekstu 2"/>
          <p:cNvSpPr>
            <a:spLocks noGrp="1"/>
          </p:cNvSpPr>
          <p:nvPr>
            <p:ph type="body" idx="11"/>
          </p:nvPr>
        </p:nvSpPr>
        <p:spPr>
          <a:xfrm>
            <a:off x="755575" y="620688"/>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4010383558"/>
      </p:ext>
    </p:extLst>
  </p:cSld>
  <p:clrMapOvr>
    <a:masterClrMapping/>
  </p:clrMapOvr>
  <p:transition>
    <p:randomBa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agłówek sekcj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0FFB0667-ACB6-4986-804D-CA4A9C6F5B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34745EC5-B1A4-4613-BE65-94F88D2B3BC1}"/>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651FE5D-B9A5-4516-AFDA-ABAA350810A8}"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8" name="Symbol zastępczy obrazu 2"/>
          <p:cNvSpPr>
            <a:spLocks noGrp="1"/>
          </p:cNvSpPr>
          <p:nvPr>
            <p:ph type="pic" idx="1"/>
          </p:nvPr>
        </p:nvSpPr>
        <p:spPr>
          <a:xfrm>
            <a:off x="755575" y="1844823"/>
            <a:ext cx="3672409" cy="49685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9" name="Symbol zastępczy zawartości 2"/>
          <p:cNvSpPr>
            <a:spLocks noGrp="1"/>
          </p:cNvSpPr>
          <p:nvPr>
            <p:ph idx="11"/>
          </p:nvPr>
        </p:nvSpPr>
        <p:spPr>
          <a:xfrm>
            <a:off x="4571428" y="1844823"/>
            <a:ext cx="4465067" cy="4968553"/>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4"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5" name="Symbol zastępczy tekstu 2"/>
          <p:cNvSpPr>
            <a:spLocks noGrp="1"/>
          </p:cNvSpPr>
          <p:nvPr>
            <p:ph type="body" idx="10"/>
          </p:nvPr>
        </p:nvSpPr>
        <p:spPr>
          <a:xfrm>
            <a:off x="755575" y="1120625"/>
            <a:ext cx="8280920"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4046788963"/>
      </p:ext>
    </p:extLst>
  </p:cSld>
  <p:clrMapOvr>
    <a:masterClrMapping/>
  </p:clrMapOvr>
  <p:transition>
    <p:randomBa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wa elementy zawartośc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4CBD7435-325D-4720-933D-BBFA05F722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84CA3A43-7B67-4BF3-816A-80B75209248A}"/>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5CCD9D4-E3BC-4E8D-8CB5-13D0DCA98A25}"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3" name="Symbol zastępczy zawartości 2"/>
          <p:cNvSpPr>
            <a:spLocks noGrp="1"/>
          </p:cNvSpPr>
          <p:nvPr>
            <p:ph sz="half" idx="1"/>
          </p:nvPr>
        </p:nvSpPr>
        <p:spPr>
          <a:xfrm>
            <a:off x="755575" y="1628800"/>
            <a:ext cx="4032449" cy="5112567"/>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0" name="Symbol zastępczy zawartości 2"/>
          <p:cNvSpPr>
            <a:spLocks noGrp="1"/>
          </p:cNvSpPr>
          <p:nvPr>
            <p:ph sz="half" idx="11"/>
          </p:nvPr>
        </p:nvSpPr>
        <p:spPr>
          <a:xfrm>
            <a:off x="4932040" y="1628801"/>
            <a:ext cx="4108259" cy="5112566"/>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2"/>
          <p:cNvSpPr>
            <a:spLocks noGrp="1"/>
          </p:cNvSpPr>
          <p:nvPr>
            <p:ph type="body" idx="10"/>
          </p:nvPr>
        </p:nvSpPr>
        <p:spPr>
          <a:xfrm>
            <a:off x="755575" y="44624"/>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3" name="Symbol zastępczy tekstu 2"/>
          <p:cNvSpPr>
            <a:spLocks noGrp="1"/>
          </p:cNvSpPr>
          <p:nvPr>
            <p:ph type="body" idx="12"/>
          </p:nvPr>
        </p:nvSpPr>
        <p:spPr>
          <a:xfrm>
            <a:off x="755575" y="548680"/>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2174883556"/>
      </p:ext>
    </p:extLst>
  </p:cSld>
  <p:clrMapOvr>
    <a:masterClrMapping/>
  </p:clrMapOvr>
  <p:transition>
    <p:randomBa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ównanie">
    <p:spTree>
      <p:nvGrpSpPr>
        <p:cNvPr id="1" name=""/>
        <p:cNvGrpSpPr/>
        <p:nvPr/>
      </p:nvGrpSpPr>
      <p:grpSpPr>
        <a:xfrm>
          <a:off x="0" y="0"/>
          <a:ext cx="0" cy="0"/>
          <a:chOff x="0" y="0"/>
          <a:chExt cx="0" cy="0"/>
        </a:xfrm>
      </p:grpSpPr>
      <p:pic>
        <p:nvPicPr>
          <p:cNvPr id="7" name="Obraz 3">
            <a:extLst>
              <a:ext uri="{FF2B5EF4-FFF2-40B4-BE49-F238E27FC236}">
                <a16:creationId xmlns:a16="http://schemas.microsoft.com/office/drawing/2014/main" id="{8FDE56CF-D8DC-45E3-9B82-4EA264BED8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le tekstowe 4">
            <a:extLst>
              <a:ext uri="{FF2B5EF4-FFF2-40B4-BE49-F238E27FC236}">
                <a16:creationId xmlns:a16="http://schemas.microsoft.com/office/drawing/2014/main" id="{6AE90F56-D096-4715-B035-1EF7D0CAA969}"/>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ECEA346-22E6-4CAE-8A28-50C792900B81}"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11" name="Symbol zastępczy zawartości 2"/>
          <p:cNvSpPr>
            <a:spLocks noGrp="1"/>
          </p:cNvSpPr>
          <p:nvPr>
            <p:ph sz="half" idx="1"/>
          </p:nvPr>
        </p:nvSpPr>
        <p:spPr>
          <a:xfrm>
            <a:off x="755576"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zawartości 2"/>
          <p:cNvSpPr>
            <a:spLocks noGrp="1"/>
          </p:cNvSpPr>
          <p:nvPr>
            <p:ph sz="half" idx="11"/>
          </p:nvPr>
        </p:nvSpPr>
        <p:spPr>
          <a:xfrm>
            <a:off x="5004048"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6"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7" name="Symbol zastępczy tekstu 2"/>
          <p:cNvSpPr>
            <a:spLocks noGrp="1"/>
          </p:cNvSpPr>
          <p:nvPr>
            <p:ph type="body" idx="10"/>
          </p:nvPr>
        </p:nvSpPr>
        <p:spPr>
          <a:xfrm>
            <a:off x="755576"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9" name="Symbol zastępczy tekstu 2"/>
          <p:cNvSpPr>
            <a:spLocks noGrp="1"/>
          </p:cNvSpPr>
          <p:nvPr>
            <p:ph type="body" idx="13"/>
          </p:nvPr>
        </p:nvSpPr>
        <p:spPr>
          <a:xfrm>
            <a:off x="5004048"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3701504942"/>
      </p:ext>
    </p:extLst>
  </p:cSld>
  <p:clrMapOvr>
    <a:masterClrMapping/>
  </p:clrMapOvr>
  <p:transition>
    <p:randomBa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97AAD276-8E2B-46A4-A2F9-A1B6FA9749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6B270168-23CE-40E8-B2B4-F54BFAD79180}"/>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0605296-6567-4368-BC5A-E156B4245262}"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683568" y="116632"/>
            <a:ext cx="3312368" cy="1318468"/>
          </a:xfrm>
        </p:spPr>
        <p:txBody>
          <a:bodyPr anchor="b"/>
          <a:lstStyle>
            <a:lvl1pPr algn="l">
              <a:defRPr sz="2000" b="1"/>
            </a:lvl1pPr>
          </a:lstStyle>
          <a:p>
            <a:r>
              <a:rPr lang="pl-PL"/>
              <a:t>Kliknij, aby edytować styl</a:t>
            </a:r>
            <a:endParaRPr lang="pl-PL" dirty="0"/>
          </a:p>
        </p:txBody>
      </p:sp>
      <p:sp>
        <p:nvSpPr>
          <p:cNvPr id="3" name="Symbol zastępczy zawartości 2"/>
          <p:cNvSpPr>
            <a:spLocks noGrp="1"/>
          </p:cNvSpPr>
          <p:nvPr>
            <p:ph idx="1"/>
          </p:nvPr>
        </p:nvSpPr>
        <p:spPr>
          <a:xfrm>
            <a:off x="4139952" y="116632"/>
            <a:ext cx="4896544" cy="66247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4" name="Symbol zastępczy tekstu 3"/>
          <p:cNvSpPr>
            <a:spLocks noGrp="1"/>
          </p:cNvSpPr>
          <p:nvPr>
            <p:ph type="body" sz="half" idx="2"/>
          </p:nvPr>
        </p:nvSpPr>
        <p:spPr>
          <a:xfrm>
            <a:off x="683568" y="1435100"/>
            <a:ext cx="3312368" cy="53062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1770506437"/>
      </p:ext>
    </p:extLst>
  </p:cSld>
  <p:clrMapOvr>
    <a:masterClrMapping/>
  </p:clrMapOvr>
  <p:transition>
    <p:randomBa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856A377A-CC19-47E4-BF83-CB5BBDCCFB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D0C8161D-CB05-43FB-B6A5-B95D020B364C}"/>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FDC9B61-2795-4CCB-A040-36D33DF9EDE1}"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2253952" y="4800600"/>
            <a:ext cx="5486400" cy="566738"/>
          </a:xfrm>
        </p:spPr>
        <p:txBody>
          <a:bodyPr anchor="b"/>
          <a:lstStyle>
            <a:lvl1pPr algn="l">
              <a:defRPr sz="2000" b="1"/>
            </a:lvl1pPr>
          </a:lstStyle>
          <a:p>
            <a:r>
              <a:rPr lang="pl-PL"/>
              <a:t>Kliknij, aby edytować styl</a:t>
            </a:r>
            <a:endParaRPr lang="pl-PL" dirty="0"/>
          </a:p>
        </p:txBody>
      </p:sp>
      <p:sp>
        <p:nvSpPr>
          <p:cNvPr id="3" name="Symbol zastępczy obrazu 2"/>
          <p:cNvSpPr>
            <a:spLocks noGrp="1"/>
          </p:cNvSpPr>
          <p:nvPr>
            <p:ph type="pic" idx="1"/>
          </p:nvPr>
        </p:nvSpPr>
        <p:spPr>
          <a:xfrm>
            <a:off x="755576" y="283"/>
            <a:ext cx="8388046" cy="47272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pl-PL" noProof="0" dirty="0"/>
          </a:p>
        </p:txBody>
      </p:sp>
      <p:sp>
        <p:nvSpPr>
          <p:cNvPr id="4" name="Symbol zastępczy tekstu 3"/>
          <p:cNvSpPr>
            <a:spLocks noGrp="1"/>
          </p:cNvSpPr>
          <p:nvPr>
            <p:ph type="body" sz="half" idx="2"/>
          </p:nvPr>
        </p:nvSpPr>
        <p:spPr>
          <a:xfrm>
            <a:off x="2253952"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3778238403"/>
      </p:ext>
    </p:extLst>
  </p:cSld>
  <p:clrMapOvr>
    <a:masterClrMapping/>
  </p:clrMapOvr>
  <p:transition>
    <p:randomBa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38C85F51-E8EA-45B5-9C49-385E40FCFC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87E37F1C-3168-4A1E-A204-F3FDEA2DB7DE}"/>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1D3577A-866B-40D7-81B3-0CD23ECF50B9}"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755576" y="116632"/>
            <a:ext cx="8280920" cy="1548656"/>
          </a:xfrm>
        </p:spPr>
        <p:txBody>
          <a:bodyPr/>
          <a:lstStyle>
            <a:lvl1pPr>
              <a:defRPr b="0"/>
            </a:lvl1pPr>
          </a:lstStyle>
          <a:p>
            <a:r>
              <a:rPr lang="pl-PL"/>
              <a:t>Kliknij, aby edytować styl</a:t>
            </a:r>
            <a:endParaRPr lang="pl-PL" dirty="0"/>
          </a:p>
        </p:txBody>
      </p:sp>
      <p:sp>
        <p:nvSpPr>
          <p:cNvPr id="3" name="Symbol zastępczy tytułu pionowego 2"/>
          <p:cNvSpPr>
            <a:spLocks noGrp="1"/>
          </p:cNvSpPr>
          <p:nvPr>
            <p:ph type="body" orient="vert" idx="1"/>
          </p:nvPr>
        </p:nvSpPr>
        <p:spPr>
          <a:xfrm>
            <a:off x="755576" y="1772816"/>
            <a:ext cx="8280920" cy="4968551"/>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1999233445"/>
      </p:ext>
    </p:extLst>
  </p:cSld>
  <p:clrMapOvr>
    <a:masterClrMapping/>
  </p:clrMapOvr>
  <p:transition>
    <p:randomBa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4">
            <a:extLst>
              <a:ext uri="{FF2B5EF4-FFF2-40B4-BE49-F238E27FC236}">
                <a16:creationId xmlns:a16="http://schemas.microsoft.com/office/drawing/2014/main" id="{925A5988-CEDE-4ECF-9D33-5497949A7C98}"/>
              </a:ext>
            </a:extLst>
          </p:cNvPr>
          <p:cNvSpPr>
            <a:spLocks noGrp="1" noChangeArrowheads="1"/>
          </p:cNvSpPr>
          <p:nvPr>
            <p:ph type="title"/>
          </p:nvPr>
        </p:nvSpPr>
        <p:spPr bwMode="auto">
          <a:xfrm>
            <a:off x="107950" y="115888"/>
            <a:ext cx="8280400"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15">
            <a:extLst>
              <a:ext uri="{FF2B5EF4-FFF2-40B4-BE49-F238E27FC236}">
                <a16:creationId xmlns:a16="http://schemas.microsoft.com/office/drawing/2014/main" id="{BF155C66-1EF9-4349-965B-305CE23015EC}"/>
              </a:ext>
            </a:extLst>
          </p:cNvPr>
          <p:cNvSpPr>
            <a:spLocks noGrp="1" noChangeArrowheads="1"/>
          </p:cNvSpPr>
          <p:nvPr>
            <p:ph type="body" idx="1"/>
          </p:nvPr>
        </p:nvSpPr>
        <p:spPr bwMode="auto">
          <a:xfrm>
            <a:off x="107950" y="1773238"/>
            <a:ext cx="82804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ransition>
    <p:randomBar/>
  </p:transition>
  <p:txStyles>
    <p:titleStyle>
      <a:lvl1pPr algn="l" rtl="0" eaLnBrk="1" fontAlgn="base" hangingPunct="1">
        <a:spcBef>
          <a:spcPct val="0"/>
        </a:spcBef>
        <a:spcAft>
          <a:spcPct val="0"/>
        </a:spcAft>
        <a:defRPr sz="3600">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3600">
          <a:solidFill>
            <a:schemeClr val="tx1"/>
          </a:solidFill>
          <a:latin typeface="Calibri" panose="020F0502020204030204" pitchFamily="34" charset="0"/>
        </a:defRPr>
      </a:lvl2pPr>
      <a:lvl3pPr algn="l" rtl="0" eaLnBrk="1" fontAlgn="base" hangingPunct="1">
        <a:spcBef>
          <a:spcPct val="0"/>
        </a:spcBef>
        <a:spcAft>
          <a:spcPct val="0"/>
        </a:spcAft>
        <a:defRPr sz="3600">
          <a:solidFill>
            <a:schemeClr val="tx1"/>
          </a:solidFill>
          <a:latin typeface="Calibri" panose="020F0502020204030204" pitchFamily="34" charset="0"/>
        </a:defRPr>
      </a:lvl3pPr>
      <a:lvl4pPr algn="l" rtl="0" eaLnBrk="1" fontAlgn="base" hangingPunct="1">
        <a:spcBef>
          <a:spcPct val="0"/>
        </a:spcBef>
        <a:spcAft>
          <a:spcPct val="0"/>
        </a:spcAft>
        <a:defRPr sz="3600">
          <a:solidFill>
            <a:schemeClr val="tx1"/>
          </a:solidFill>
          <a:latin typeface="Calibri" panose="020F0502020204030204" pitchFamily="34" charset="0"/>
        </a:defRPr>
      </a:lvl4pPr>
      <a:lvl5pPr algn="l" rtl="0" eaLnBrk="1" fontAlgn="base" hangingPunct="1">
        <a:spcBef>
          <a:spcPct val="0"/>
        </a:spcBef>
        <a:spcAft>
          <a:spcPct val="0"/>
        </a:spcAft>
        <a:defRPr sz="3600">
          <a:solidFill>
            <a:schemeClr val="tx1"/>
          </a:solidFill>
          <a:latin typeface="Calibri" panose="020F0502020204030204"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arduino.cc/en/Guide/ArduinoUno"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arduino.cc/en/Guide/ArduinoMega2560"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TomaszBorusiewicz/praca_magisterska/tree/master/moduly_ko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TomaszBorusiewicz/praca_magisterska/blob/master/dokumentacje/adafruit-feather-m0-radio-with-lora-radio-module.pdf" TargetMode="External"/><Relationship Id="rId7" Type="http://schemas.openxmlformats.org/officeDocument/2006/relationships/hyperlink" Target="https://www.arduino.cc/" TargetMode="External"/><Relationship Id="rId2" Type="http://schemas.openxmlformats.org/officeDocument/2006/relationships/hyperlink" Target="file:///C:\Users\borusiew\Desktop\Praca%20dyplomowa\praca_magisterska\dokumentacje\HC-12_user_manual.pdf" TargetMode="External"/><Relationship Id="rId1" Type="http://schemas.openxmlformats.org/officeDocument/2006/relationships/slideLayout" Target="../slideLayouts/slideLayout2.xml"/><Relationship Id="rId6" Type="http://schemas.openxmlformats.org/officeDocument/2006/relationships/hyperlink" Target="https://github.com/TomaszBorusiewicz/praca_magisterska/blob/master/dokumentacje/nRF24L01_user_manual.pdf" TargetMode="External"/><Relationship Id="rId5" Type="http://schemas.openxmlformats.org/officeDocument/2006/relationships/hyperlink" Target="https://github.com/TomaszBorusiewicz/praca_magisterska/blob/master/dokumentacje/Xbee_user_manual.pdf" TargetMode="External"/><Relationship Id="rId4" Type="http://schemas.openxmlformats.org/officeDocument/2006/relationships/hyperlink" Target="https://www.adafruit.com/product/317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TomaszBorusiewicz/praca_magisterska/blob/master/dokumentacje/HC-12_user_manual.pdf"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TomaszBorusiewicz/praca_magisterska/blob/master/dokumentacje/adafruit-feather-m0-radio-with-lora-radio-module.pdf"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TomaszBorusiewicz/praca_magisterska/blob/master/dokumentacje/Xbee_user_manual.pdf"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A4807DE8-382E-47CD-B1E0-A9A0BEA0EB7E}"/>
              </a:ext>
            </a:extLst>
          </p:cNvPr>
          <p:cNvSpPr txBox="1"/>
          <p:nvPr/>
        </p:nvSpPr>
        <p:spPr>
          <a:xfrm>
            <a:off x="1265017" y="1628800"/>
            <a:ext cx="7884368" cy="1384995"/>
          </a:xfrm>
          <a:prstGeom prst="rect">
            <a:avLst/>
          </a:prstGeom>
          <a:noFill/>
        </p:spPr>
        <p:txBody>
          <a:bodyPr wrap="square" rtlCol="0">
            <a:spAutoFit/>
          </a:bodyPr>
          <a:lstStyle/>
          <a:p>
            <a:pPr algn="ctr"/>
            <a:r>
              <a:rPr lang="pl-PL" sz="2800" b="1" dirty="0"/>
              <a:t>Temat pracy: </a:t>
            </a:r>
          </a:p>
          <a:p>
            <a:pPr algn="ctr"/>
            <a:r>
              <a:rPr lang="pl-PL" sz="2800" b="1" dirty="0"/>
              <a:t>Wielosystemowa platforma dydaktyczna dla sieci sensorowej IoT</a:t>
            </a:r>
          </a:p>
        </p:txBody>
      </p:sp>
      <p:sp>
        <p:nvSpPr>
          <p:cNvPr id="3" name="pole tekstowe 2">
            <a:extLst>
              <a:ext uri="{FF2B5EF4-FFF2-40B4-BE49-F238E27FC236}">
                <a16:creationId xmlns:a16="http://schemas.microsoft.com/office/drawing/2014/main" id="{53F03333-2FD1-42C0-8A3B-8903425E6B00}"/>
              </a:ext>
            </a:extLst>
          </p:cNvPr>
          <p:cNvSpPr txBox="1"/>
          <p:nvPr/>
        </p:nvSpPr>
        <p:spPr>
          <a:xfrm>
            <a:off x="1272635" y="5659784"/>
            <a:ext cx="7632848" cy="1169551"/>
          </a:xfrm>
          <a:prstGeom prst="rect">
            <a:avLst/>
          </a:prstGeom>
          <a:noFill/>
        </p:spPr>
        <p:txBody>
          <a:bodyPr wrap="square" rtlCol="0">
            <a:spAutoFit/>
          </a:bodyPr>
          <a:lstStyle/>
          <a:p>
            <a:r>
              <a:rPr lang="pl-PL" sz="1400" dirty="0"/>
              <a:t>Autor: 			inż. Tomasz Borusiewicz</a:t>
            </a:r>
          </a:p>
          <a:p>
            <a:r>
              <a:rPr lang="pl-PL" sz="1400" dirty="0"/>
              <a:t>Kierunek: 			Teleinformatyka</a:t>
            </a:r>
          </a:p>
          <a:p>
            <a:r>
              <a:rPr lang="pl-PL" sz="1400" dirty="0"/>
              <a:t>Specjalność: 		utrzymanie sieci teleinformatycznych</a:t>
            </a:r>
          </a:p>
          <a:p>
            <a:r>
              <a:rPr lang="pl-PL" sz="1400" dirty="0"/>
              <a:t>Jednostka organizacyjna: 	K34W04D03 Katedra Telekomunikacji i Teleinformatyki</a:t>
            </a:r>
          </a:p>
          <a:p>
            <a:r>
              <a:rPr lang="pl-PL" sz="1400" dirty="0"/>
              <a:t>Prowadzący pracę: 		Dr hab. inż. Kamil Staniec</a:t>
            </a:r>
          </a:p>
        </p:txBody>
      </p:sp>
    </p:spTree>
  </p:cSld>
  <p:clrMapOvr>
    <a:masterClrMapping/>
  </p:clrMapOvr>
  <p:transition>
    <p:randomBa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 </a:t>
            </a:r>
            <a:r>
              <a:rPr lang="pl-PL" sz="2800" dirty="0" err="1"/>
              <a:t>Arduino</a:t>
            </a:r>
            <a:r>
              <a:rPr lang="pl-PL" sz="2800" dirty="0"/>
              <a:t> uno</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54107"/>
          </a:xfrm>
          <a:prstGeom prst="rect">
            <a:avLst/>
          </a:prstGeom>
          <a:noFill/>
        </p:spPr>
        <p:txBody>
          <a:bodyPr wrap="square" rtlCol="0">
            <a:spAutoFit/>
          </a:bodyPr>
          <a:lstStyle/>
          <a:p>
            <a:pPr algn="just"/>
            <a:r>
              <a:rPr lang="pl-PL" sz="1400" dirty="0" err="1"/>
              <a:t>Arduino</a:t>
            </a:r>
            <a:r>
              <a:rPr lang="pl-PL" sz="1400" dirty="0"/>
              <a:t> uno to jeden z najbardziej popularnych mikrokontrolerów na świecie. urządzenie posiada 14 cyfrowym wejść / wyjść oraz 6 analogowych. Uno w prosty sposób można połączyć z komputerem poprzez wbudowany interfejs USB A. Dzięki dedykowanemu oprogramowaniu </a:t>
            </a:r>
            <a:r>
              <a:rPr lang="pl-PL" sz="1400" dirty="0" err="1"/>
              <a:t>Arduino</a:t>
            </a:r>
            <a:r>
              <a:rPr lang="pl-PL" sz="1400" dirty="0"/>
              <a:t> IDE w prosty sposób można go zaprogramować. </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246769"/>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od 7V do 12V</a:t>
            </a:r>
          </a:p>
          <a:p>
            <a:pPr marL="285750" indent="-285750">
              <a:buFont typeface="Arial" panose="020B0604020202020204" pitchFamily="34" charset="0"/>
              <a:buChar char="•"/>
            </a:pPr>
            <a:r>
              <a:rPr lang="pl-PL" sz="1400" dirty="0"/>
              <a:t>Mikrokontroler: ATmega328</a:t>
            </a:r>
          </a:p>
          <a:p>
            <a:pPr marL="285750" indent="-285750">
              <a:buFont typeface="Arial" panose="020B0604020202020204" pitchFamily="34" charset="0"/>
              <a:buChar char="•"/>
            </a:pPr>
            <a:r>
              <a:rPr lang="pl-PL" sz="1400" dirty="0"/>
              <a:t>Porty I/O: 14</a:t>
            </a:r>
          </a:p>
          <a:p>
            <a:pPr marL="285750" indent="-285750">
              <a:buFont typeface="Arial" panose="020B0604020202020204" pitchFamily="34" charset="0"/>
              <a:buChar char="•"/>
            </a:pPr>
            <a:r>
              <a:rPr lang="pl-PL" sz="1400" dirty="0"/>
              <a:t>Interfejsy szeregowe: UART, SPI, I2C</a:t>
            </a:r>
          </a:p>
          <a:p>
            <a:pPr marL="285750" indent="-285750">
              <a:buFont typeface="Arial" panose="020B0604020202020204" pitchFamily="34" charset="0"/>
              <a:buChar char="•"/>
            </a:pPr>
            <a:r>
              <a:rPr lang="pl-PL" sz="1400" dirty="0"/>
              <a:t>Gniazdo USB A do programowania</a:t>
            </a:r>
          </a:p>
          <a:p>
            <a:pPr marL="285750" indent="-285750">
              <a:buFont typeface="Arial" panose="020B0604020202020204" pitchFamily="34" charset="0"/>
              <a:buChar char="•"/>
            </a:pPr>
            <a:r>
              <a:rPr lang="pl-PL" sz="1400" dirty="0"/>
              <a:t>Wymiary: 68,6 x 53,4 mm</a:t>
            </a:r>
          </a:p>
          <a:p>
            <a:endParaRPr lang="pl-PL" sz="1400" dirty="0"/>
          </a:p>
          <a:p>
            <a:r>
              <a:rPr lang="pl-PL" sz="1400" dirty="0"/>
              <a:t>Więcej informacji dostępne jest pod adresem</a:t>
            </a:r>
          </a:p>
          <a:p>
            <a:r>
              <a:rPr lang="en-US" sz="1400" dirty="0">
                <a:hlinkClick r:id="rId2"/>
              </a:rPr>
              <a:t>https://www.arduino.cc/en/Guide/ArduinoUno</a:t>
            </a:r>
            <a:endParaRPr lang="pl-PL" sz="1400" dirty="0"/>
          </a:p>
        </p:txBody>
      </p:sp>
      <p:pic>
        <p:nvPicPr>
          <p:cNvPr id="3" name="Picture 2">
            <a:extLst>
              <a:ext uri="{FF2B5EF4-FFF2-40B4-BE49-F238E27FC236}">
                <a16:creationId xmlns:a16="http://schemas.microsoft.com/office/drawing/2014/main" id="{18D7FB12-CEB4-47D8-B076-E6F17232B752}"/>
              </a:ext>
            </a:extLst>
          </p:cNvPr>
          <p:cNvPicPr>
            <a:picLocks noChangeAspect="1"/>
          </p:cNvPicPr>
          <p:nvPr/>
        </p:nvPicPr>
        <p:blipFill>
          <a:blip r:embed="rId3"/>
          <a:stretch>
            <a:fillRect/>
          </a:stretch>
        </p:blipFill>
        <p:spPr>
          <a:xfrm>
            <a:off x="1403648" y="1876909"/>
            <a:ext cx="2638425" cy="2190750"/>
          </a:xfrm>
          <a:prstGeom prst="rect">
            <a:avLst/>
          </a:prstGeom>
        </p:spPr>
      </p:pic>
      <p:pic>
        <p:nvPicPr>
          <p:cNvPr id="7" name="Picture 6">
            <a:extLst>
              <a:ext uri="{FF2B5EF4-FFF2-40B4-BE49-F238E27FC236}">
                <a16:creationId xmlns:a16="http://schemas.microsoft.com/office/drawing/2014/main" id="{639C481A-A8A0-4828-A8EB-A1E495DF68C4}"/>
              </a:ext>
            </a:extLst>
          </p:cNvPr>
          <p:cNvPicPr>
            <a:picLocks noChangeAspect="1"/>
          </p:cNvPicPr>
          <p:nvPr/>
        </p:nvPicPr>
        <p:blipFill>
          <a:blip r:embed="rId4"/>
          <a:stretch>
            <a:fillRect/>
          </a:stretch>
        </p:blipFill>
        <p:spPr>
          <a:xfrm>
            <a:off x="1691680" y="4067659"/>
            <a:ext cx="2016224" cy="2394816"/>
          </a:xfrm>
          <a:prstGeom prst="rect">
            <a:avLst/>
          </a:prstGeom>
        </p:spPr>
      </p:pic>
    </p:spTree>
    <p:extLst>
      <p:ext uri="{BB962C8B-B14F-4D97-AF65-F5344CB8AC3E}">
        <p14:creationId xmlns:p14="http://schemas.microsoft.com/office/powerpoint/2010/main" val="2081865612"/>
      </p:ext>
    </p:extLst>
  </p:cSld>
  <p:clrMapOvr>
    <a:masterClrMapping/>
  </p:clrMapOvr>
  <p:transition>
    <p:randomBa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 </a:t>
            </a:r>
            <a:r>
              <a:rPr lang="pl-PL" sz="2800" dirty="0" err="1"/>
              <a:t>Arduino</a:t>
            </a:r>
            <a:r>
              <a:rPr lang="pl-PL" sz="2800" dirty="0"/>
              <a:t> mega 2560</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738664"/>
          </a:xfrm>
          <a:prstGeom prst="rect">
            <a:avLst/>
          </a:prstGeom>
          <a:noFill/>
        </p:spPr>
        <p:txBody>
          <a:bodyPr wrap="square" rtlCol="0">
            <a:spAutoFit/>
          </a:bodyPr>
          <a:lstStyle/>
          <a:p>
            <a:pPr algn="just"/>
            <a:r>
              <a:rPr lang="pl-PL" sz="1400" dirty="0" err="1"/>
              <a:t>Arduino</a:t>
            </a:r>
            <a:r>
              <a:rPr lang="pl-PL" sz="1400" dirty="0"/>
              <a:t> mega to jedna z najwydajniejszych urządzeń firmy </a:t>
            </a:r>
            <a:r>
              <a:rPr lang="pl-PL" sz="1400" dirty="0" err="1"/>
              <a:t>Arduino</a:t>
            </a:r>
            <a:r>
              <a:rPr lang="pl-PL" sz="1400" dirty="0"/>
              <a:t>. Posiada mikrokontroler ATmega2560. wbudowane w niego aż 54 cyfrowe wejścia / wyjścia z czego 15 można wykorzystać jako PWM (ang. </a:t>
            </a:r>
            <a:r>
              <a:rPr lang="pl-PL" sz="1400" dirty="0" err="1"/>
              <a:t>Pulse</a:t>
            </a:r>
            <a:r>
              <a:rPr lang="pl-PL" sz="1400" dirty="0"/>
              <a:t> </a:t>
            </a:r>
            <a:r>
              <a:rPr lang="pl-PL" sz="1400" dirty="0" err="1"/>
              <a:t>Width</a:t>
            </a:r>
            <a:r>
              <a:rPr lang="pl-PL" sz="1400" dirty="0"/>
              <a:t> </a:t>
            </a:r>
            <a:r>
              <a:rPr lang="pl-PL" sz="1400" dirty="0" err="1"/>
              <a:t>Modulation</a:t>
            </a:r>
            <a:r>
              <a:rPr lang="pl-PL" sz="1400" dirty="0"/>
              <a:t>) np. do sterowania silnikami</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246769"/>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od 7V do 12V</a:t>
            </a:r>
          </a:p>
          <a:p>
            <a:pPr marL="285750" indent="-285750">
              <a:buFont typeface="Arial" panose="020B0604020202020204" pitchFamily="34" charset="0"/>
              <a:buChar char="•"/>
            </a:pPr>
            <a:r>
              <a:rPr lang="pl-PL" sz="1400" dirty="0"/>
              <a:t>Mikrokontroler: ATmega2560</a:t>
            </a:r>
          </a:p>
          <a:p>
            <a:pPr marL="285750" indent="-285750">
              <a:buFont typeface="Arial" panose="020B0604020202020204" pitchFamily="34" charset="0"/>
              <a:buChar char="•"/>
            </a:pPr>
            <a:r>
              <a:rPr lang="pl-PL" sz="1400" dirty="0"/>
              <a:t>Porty I/O: 54</a:t>
            </a:r>
          </a:p>
          <a:p>
            <a:pPr marL="285750" indent="-285750">
              <a:buFont typeface="Arial" panose="020B0604020202020204" pitchFamily="34" charset="0"/>
              <a:buChar char="•"/>
            </a:pPr>
            <a:r>
              <a:rPr lang="pl-PL" sz="1400" dirty="0"/>
              <a:t>Interfejsy szeregowe: 4xUART, SPI, I2C</a:t>
            </a:r>
          </a:p>
          <a:p>
            <a:pPr marL="285750" indent="-285750">
              <a:buFont typeface="Arial" panose="020B0604020202020204" pitchFamily="34" charset="0"/>
              <a:buChar char="•"/>
            </a:pPr>
            <a:r>
              <a:rPr lang="pl-PL" sz="1400" dirty="0"/>
              <a:t>Gniazdo USB A do programowania</a:t>
            </a:r>
          </a:p>
          <a:p>
            <a:pPr marL="285750" indent="-285750">
              <a:buFont typeface="Arial" panose="020B0604020202020204" pitchFamily="34" charset="0"/>
              <a:buChar char="•"/>
            </a:pPr>
            <a:r>
              <a:rPr lang="pl-PL" sz="1400" dirty="0"/>
              <a:t>Wymiary: 101 x 61 mm</a:t>
            </a:r>
          </a:p>
          <a:p>
            <a:endParaRPr lang="pl-PL" sz="1400" dirty="0"/>
          </a:p>
          <a:p>
            <a:r>
              <a:rPr lang="pl-PL" sz="1400" dirty="0"/>
              <a:t>Więcej informacji dostępne jest pod adresem</a:t>
            </a:r>
          </a:p>
          <a:p>
            <a:r>
              <a:rPr lang="en-US" sz="1400" dirty="0">
                <a:hlinkClick r:id="rId2"/>
              </a:rPr>
              <a:t>https://www.arduino.cc/en/Guide/ArduinoMega2560</a:t>
            </a:r>
            <a:endParaRPr lang="pl-PL" sz="1400" dirty="0"/>
          </a:p>
        </p:txBody>
      </p:sp>
      <p:pic>
        <p:nvPicPr>
          <p:cNvPr id="5" name="Picture 4">
            <a:extLst>
              <a:ext uri="{FF2B5EF4-FFF2-40B4-BE49-F238E27FC236}">
                <a16:creationId xmlns:a16="http://schemas.microsoft.com/office/drawing/2014/main" id="{8931E0AE-C3C8-4EE0-A992-D0A340297967}"/>
              </a:ext>
            </a:extLst>
          </p:cNvPr>
          <p:cNvPicPr>
            <a:picLocks noChangeAspect="1"/>
          </p:cNvPicPr>
          <p:nvPr/>
        </p:nvPicPr>
        <p:blipFill>
          <a:blip r:embed="rId3"/>
          <a:stretch>
            <a:fillRect/>
          </a:stretch>
        </p:blipFill>
        <p:spPr>
          <a:xfrm>
            <a:off x="1430986" y="2153871"/>
            <a:ext cx="2982024" cy="1742306"/>
          </a:xfrm>
          <a:prstGeom prst="rect">
            <a:avLst/>
          </a:prstGeom>
        </p:spPr>
      </p:pic>
      <p:pic>
        <p:nvPicPr>
          <p:cNvPr id="8" name="Picture 7">
            <a:extLst>
              <a:ext uri="{FF2B5EF4-FFF2-40B4-BE49-F238E27FC236}">
                <a16:creationId xmlns:a16="http://schemas.microsoft.com/office/drawing/2014/main" id="{EDD7F8C2-A5AA-482A-A656-5E632D2E9AD9}"/>
              </a:ext>
            </a:extLst>
          </p:cNvPr>
          <p:cNvPicPr>
            <a:picLocks noChangeAspect="1"/>
          </p:cNvPicPr>
          <p:nvPr/>
        </p:nvPicPr>
        <p:blipFill>
          <a:blip r:embed="rId4"/>
          <a:stretch>
            <a:fillRect/>
          </a:stretch>
        </p:blipFill>
        <p:spPr>
          <a:xfrm>
            <a:off x="1377380" y="4077072"/>
            <a:ext cx="2982025" cy="1547323"/>
          </a:xfrm>
          <a:prstGeom prst="rect">
            <a:avLst/>
          </a:prstGeom>
        </p:spPr>
      </p:pic>
    </p:spTree>
    <p:extLst>
      <p:ext uri="{BB962C8B-B14F-4D97-AF65-F5344CB8AC3E}">
        <p14:creationId xmlns:p14="http://schemas.microsoft.com/office/powerpoint/2010/main" val="3287024862"/>
      </p:ext>
    </p:extLst>
  </p:cSld>
  <p:clrMapOvr>
    <a:masterClrMapping/>
  </p:clrMapOvr>
  <p:transition>
    <p:randomBa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 Czujniki</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1815882"/>
          </a:xfrm>
          <a:prstGeom prst="rect">
            <a:avLst/>
          </a:prstGeom>
          <a:noFill/>
        </p:spPr>
        <p:txBody>
          <a:bodyPr wrap="square" rtlCol="0">
            <a:spAutoFit/>
          </a:bodyPr>
          <a:lstStyle/>
          <a:p>
            <a:pPr algn="just"/>
            <a:r>
              <a:rPr lang="pl-PL" sz="1400" dirty="0"/>
              <a:t>Do platformy podłączone będą czujniki z których mikrokontrolery będą otrzymywały dane a następnie przesyłały je poprzez systemy bezprzewodowe do odbiorników i kolejno do bazy danych. Na chwilę obecną nie posiadam jeszcze czujników (z powodu ciężkiej sytuacji na świecie wywołaną pandemią </a:t>
            </a:r>
            <a:r>
              <a:rPr lang="pl-PL" sz="1400" dirty="0" err="1"/>
              <a:t>koronawirusa</a:t>
            </a:r>
            <a:r>
              <a:rPr lang="pl-PL" sz="1400" dirty="0"/>
              <a:t>) ale będą to DHT22. Popularny czujnik temperatury i wilgotności powietrza komunikujący się poprzez interfejs cyfrowy. Wybór padł na tej czujnik ponieważ jest on prosty w konfiguracji i wytrzymały. Celem tej pracy nie jest weryfikacja poprawności otrzymywanych danych a poprawne przekazywanie je poprzez sieć radiową dlatego wybór czujników był sprawą mniej ważną.</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031325"/>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od 3,3 V do 6 V</a:t>
            </a:r>
          </a:p>
          <a:p>
            <a:pPr marL="285750" indent="-285750">
              <a:buFont typeface="Arial" panose="020B0604020202020204" pitchFamily="34" charset="0"/>
              <a:buChar char="•"/>
            </a:pPr>
            <a:r>
              <a:rPr lang="pl-PL" sz="1400" dirty="0"/>
              <a:t>Średni pobór prądu: 0.2 </a:t>
            </a:r>
            <a:r>
              <a:rPr lang="pl-PL" sz="1400" dirty="0" err="1"/>
              <a:t>mA</a:t>
            </a:r>
            <a:endParaRPr lang="pl-PL" sz="1400" dirty="0"/>
          </a:p>
          <a:p>
            <a:pPr marL="285750" indent="-285750">
              <a:buFont typeface="Arial" panose="020B0604020202020204" pitchFamily="34" charset="0"/>
              <a:buChar char="•"/>
            </a:pPr>
            <a:r>
              <a:rPr lang="pl-PL" sz="1400" dirty="0"/>
              <a:t>Zakres pomiarowy: -40 do 80 stopni </a:t>
            </a:r>
            <a:r>
              <a:rPr lang="pl-PL" sz="1400" dirty="0" err="1"/>
              <a:t>celcjusza</a:t>
            </a:r>
            <a:endParaRPr lang="pl-PL" sz="1400" dirty="0"/>
          </a:p>
          <a:p>
            <a:pPr marL="285750" indent="-285750">
              <a:buFont typeface="Arial" panose="020B0604020202020204" pitchFamily="34" charset="0"/>
              <a:buChar char="•"/>
            </a:pPr>
            <a:r>
              <a:rPr lang="pl-PL" sz="1400" dirty="0"/>
              <a:t>Komunikacja: GPIO</a:t>
            </a:r>
          </a:p>
          <a:p>
            <a:endParaRPr lang="pl-PL" sz="1400" dirty="0"/>
          </a:p>
          <a:p>
            <a:r>
              <a:rPr lang="pl-PL" sz="1400" dirty="0"/>
              <a:t>Więcej informacji dostępne jest pod adresem https://github.com/TomaszBorusiewicz/praca_magisterska/blob/master/dokumentacje/DHT22.pdf</a:t>
            </a:r>
          </a:p>
        </p:txBody>
      </p:sp>
      <p:pic>
        <p:nvPicPr>
          <p:cNvPr id="3" name="Picture 2">
            <a:extLst>
              <a:ext uri="{FF2B5EF4-FFF2-40B4-BE49-F238E27FC236}">
                <a16:creationId xmlns:a16="http://schemas.microsoft.com/office/drawing/2014/main" id="{EC330849-552B-4477-85B0-60C70895942E}"/>
              </a:ext>
            </a:extLst>
          </p:cNvPr>
          <p:cNvPicPr>
            <a:picLocks noChangeAspect="1"/>
          </p:cNvPicPr>
          <p:nvPr/>
        </p:nvPicPr>
        <p:blipFill>
          <a:blip r:embed="rId3"/>
          <a:stretch>
            <a:fillRect/>
          </a:stretch>
        </p:blipFill>
        <p:spPr>
          <a:xfrm>
            <a:off x="1763688" y="2849454"/>
            <a:ext cx="2552700" cy="2228850"/>
          </a:xfrm>
          <a:prstGeom prst="rect">
            <a:avLst/>
          </a:prstGeom>
        </p:spPr>
      </p:pic>
    </p:spTree>
    <p:extLst>
      <p:ext uri="{BB962C8B-B14F-4D97-AF65-F5344CB8AC3E}">
        <p14:creationId xmlns:p14="http://schemas.microsoft.com/office/powerpoint/2010/main" val="238592558"/>
      </p:ext>
    </p:extLst>
  </p:cSld>
  <p:clrMapOvr>
    <a:masterClrMapping/>
  </p:clrMapOvr>
  <p:transition>
    <p:randomBa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908720"/>
            <a:ext cx="7560840" cy="5909310"/>
          </a:xfrm>
          <a:prstGeom prst="rect">
            <a:avLst/>
          </a:prstGeom>
          <a:noFill/>
        </p:spPr>
        <p:txBody>
          <a:bodyPr wrap="square" rtlCol="0">
            <a:spAutoFit/>
          </a:bodyPr>
          <a:lstStyle/>
          <a:p>
            <a:pPr algn="just"/>
            <a:r>
              <a:rPr lang="pl-PL" dirty="0"/>
              <a:t>Pierwszym zadaniem było fizyczne połączenie ze sobą modułów radiowych oraz mikrokontrolerów. Do mojej pracy dyplomowej wybrałem następujące systemy radiowe:</a:t>
            </a:r>
          </a:p>
          <a:p>
            <a:pPr marL="800100" lvl="1" indent="-342900">
              <a:buFont typeface="Arial" panose="020B0604020202020204" pitchFamily="34" charset="0"/>
              <a:buChar char="•"/>
            </a:pPr>
            <a:r>
              <a:rPr lang="pl-PL" dirty="0"/>
              <a:t>HC-12</a:t>
            </a:r>
          </a:p>
          <a:p>
            <a:pPr marL="800100" lvl="1" indent="-342900">
              <a:buFont typeface="Arial" panose="020B0604020202020204" pitchFamily="34" charset="0"/>
              <a:buChar char="•"/>
            </a:pPr>
            <a:r>
              <a:rPr lang="pl-PL" dirty="0" err="1"/>
              <a:t>LoRa</a:t>
            </a:r>
            <a:endParaRPr lang="pl-PL" dirty="0"/>
          </a:p>
          <a:p>
            <a:pPr marL="800100" lvl="1" indent="-342900">
              <a:buFont typeface="Arial" panose="020B0604020202020204" pitchFamily="34" charset="0"/>
              <a:buChar char="•"/>
            </a:pPr>
            <a:r>
              <a:rPr lang="pl-PL" dirty="0"/>
              <a:t>NRF24L01</a:t>
            </a:r>
          </a:p>
          <a:p>
            <a:pPr marL="800100" lvl="1" indent="-342900">
              <a:buFont typeface="Arial" panose="020B0604020202020204" pitchFamily="34" charset="0"/>
              <a:buChar char="•"/>
            </a:pPr>
            <a:r>
              <a:rPr lang="pl-PL" dirty="0" err="1"/>
              <a:t>ZigBee</a:t>
            </a:r>
            <a:endParaRPr lang="pl-PL" dirty="0"/>
          </a:p>
          <a:p>
            <a:pPr lvl="1"/>
            <a:endParaRPr lang="pl-PL" dirty="0"/>
          </a:p>
          <a:p>
            <a:pPr algn="just"/>
            <a:r>
              <a:rPr lang="pl-PL" dirty="0"/>
              <a:t>W celu realizacji pracy niezbędne są co najmniej 2 sztuki z każdego wybranego systemu radiowego, jeden w trybie pracy jako nadajnik oraz drugi w trybie pracy jako odbiornik.</a:t>
            </a:r>
          </a:p>
          <a:p>
            <a:pPr algn="just"/>
            <a:r>
              <a:rPr lang="pl-PL" dirty="0"/>
              <a:t>Dodatkowo każdy moduł pracujący w trybie nadajnika podłączony zostanie do mikrokontrolera </a:t>
            </a:r>
            <a:r>
              <a:rPr lang="pl-PL" dirty="0" err="1"/>
              <a:t>Arduino</a:t>
            </a:r>
            <a:r>
              <a:rPr lang="pl-PL" dirty="0"/>
              <a:t> Uno. Moduły pracujące w trybie odbiornika połączone będą z jednym mikrokontrolerem </a:t>
            </a:r>
            <a:r>
              <a:rPr lang="pl-PL" dirty="0" err="1"/>
              <a:t>Arduino</a:t>
            </a:r>
            <a:r>
              <a:rPr lang="pl-PL" dirty="0"/>
              <a:t> mega.</a:t>
            </a:r>
          </a:p>
          <a:p>
            <a:pPr algn="just"/>
            <a:r>
              <a:rPr lang="pl-PL" dirty="0"/>
              <a:t>Wybrany sprzęt łącznie:</a:t>
            </a:r>
          </a:p>
          <a:p>
            <a:pPr marL="800100" lvl="1" indent="-342900">
              <a:buFont typeface="Arial" panose="020B0604020202020204" pitchFamily="34" charset="0"/>
              <a:buChar char="•"/>
            </a:pPr>
            <a:r>
              <a:rPr lang="pl-PL" dirty="0"/>
              <a:t>2x HC-12</a:t>
            </a:r>
          </a:p>
          <a:p>
            <a:pPr marL="800100" lvl="1" indent="-342900">
              <a:buFont typeface="Arial" panose="020B0604020202020204" pitchFamily="34" charset="0"/>
              <a:buChar char="•"/>
            </a:pPr>
            <a:r>
              <a:rPr lang="pl-PL" dirty="0"/>
              <a:t>2x </a:t>
            </a:r>
            <a:r>
              <a:rPr lang="pl-PL" dirty="0" err="1"/>
              <a:t>LoRa</a:t>
            </a:r>
            <a:endParaRPr lang="pl-PL" dirty="0"/>
          </a:p>
          <a:p>
            <a:pPr marL="800100" lvl="1" indent="-342900">
              <a:buFont typeface="Arial" panose="020B0604020202020204" pitchFamily="34" charset="0"/>
              <a:buChar char="•"/>
            </a:pPr>
            <a:r>
              <a:rPr lang="pl-PL" dirty="0"/>
              <a:t>2x NRF24L01</a:t>
            </a:r>
          </a:p>
          <a:p>
            <a:pPr marL="800100" lvl="1" indent="-342900">
              <a:buFont typeface="Arial" panose="020B0604020202020204" pitchFamily="34" charset="0"/>
              <a:buChar char="•"/>
            </a:pPr>
            <a:r>
              <a:rPr lang="pl-PL" dirty="0"/>
              <a:t>2x </a:t>
            </a:r>
            <a:r>
              <a:rPr lang="pl-PL" dirty="0" err="1"/>
              <a:t>ZigBee</a:t>
            </a:r>
            <a:endParaRPr lang="pl-PL" dirty="0"/>
          </a:p>
          <a:p>
            <a:pPr marL="800100" lvl="1" indent="-342900">
              <a:buFont typeface="Arial" panose="020B0604020202020204" pitchFamily="34" charset="0"/>
              <a:buChar char="•"/>
            </a:pPr>
            <a:r>
              <a:rPr lang="pl-PL" dirty="0"/>
              <a:t>2x </a:t>
            </a:r>
            <a:r>
              <a:rPr lang="pl-PL" dirty="0" err="1"/>
              <a:t>Arduino</a:t>
            </a:r>
            <a:r>
              <a:rPr lang="pl-PL" dirty="0"/>
              <a:t> Uno</a:t>
            </a:r>
          </a:p>
          <a:p>
            <a:pPr marL="800100" lvl="1" indent="-342900">
              <a:buFont typeface="Arial" panose="020B0604020202020204" pitchFamily="34" charset="0"/>
              <a:buChar char="•"/>
            </a:pPr>
            <a:r>
              <a:rPr lang="pl-PL" dirty="0"/>
              <a:t>1x </a:t>
            </a:r>
            <a:r>
              <a:rPr lang="pl-PL" dirty="0" err="1"/>
              <a:t>Arduino</a:t>
            </a:r>
            <a:r>
              <a:rPr lang="pl-PL" dirty="0"/>
              <a:t> Mega</a:t>
            </a:r>
          </a:p>
        </p:txBody>
      </p:sp>
    </p:spTree>
    <p:extLst>
      <p:ext uri="{BB962C8B-B14F-4D97-AF65-F5344CB8AC3E}">
        <p14:creationId xmlns:p14="http://schemas.microsoft.com/office/powerpoint/2010/main" val="2764421304"/>
      </p:ext>
    </p:extLst>
  </p:cSld>
  <p:clrMapOvr>
    <a:masterClrMapping/>
  </p:clrMapOvr>
  <p:transition>
    <p:randomBa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HC-12</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Jeden z modułów HC-12 został podłączony do </a:t>
            </a:r>
            <a:r>
              <a:rPr lang="pl-PL" dirty="0" err="1"/>
              <a:t>Arduino</a:t>
            </a:r>
            <a:r>
              <a:rPr lang="pl-PL" dirty="0"/>
              <a:t> uno i skonfigurowany jako nadajnik. Wymiana informacji pomiędzy modułem i mikrokontrolerem odbywa się poprzez interfejs szeregowy UART.</a:t>
            </a:r>
            <a:endParaRPr lang="en-US" dirty="0"/>
          </a:p>
        </p:txBody>
      </p:sp>
      <p:pic>
        <p:nvPicPr>
          <p:cNvPr id="4" name="Picture 3" descr="A screenshot of a circuit board&#10;&#10;Description automatically generated">
            <a:extLst>
              <a:ext uri="{FF2B5EF4-FFF2-40B4-BE49-F238E27FC236}">
                <a16:creationId xmlns:a16="http://schemas.microsoft.com/office/drawing/2014/main" id="{3854900A-CD07-4B32-8CC1-9A75ECC98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780" y="1956902"/>
            <a:ext cx="3600440" cy="2033269"/>
          </a:xfrm>
          <a:prstGeom prst="rect">
            <a:avLst/>
          </a:prstGeom>
        </p:spPr>
      </p:pic>
      <p:pic>
        <p:nvPicPr>
          <p:cNvPr id="7" name="Picture 6">
            <a:extLst>
              <a:ext uri="{FF2B5EF4-FFF2-40B4-BE49-F238E27FC236}">
                <a16:creationId xmlns:a16="http://schemas.microsoft.com/office/drawing/2014/main" id="{ADD0FB67-8083-4CD2-846B-FFFFF910D456}"/>
              </a:ext>
            </a:extLst>
          </p:cNvPr>
          <p:cNvPicPr>
            <a:picLocks noChangeAspect="1"/>
          </p:cNvPicPr>
          <p:nvPr/>
        </p:nvPicPr>
        <p:blipFill>
          <a:blip r:embed="rId3"/>
          <a:stretch>
            <a:fillRect/>
          </a:stretch>
        </p:blipFill>
        <p:spPr>
          <a:xfrm>
            <a:off x="3160731" y="4119549"/>
            <a:ext cx="2822538" cy="2376264"/>
          </a:xfrm>
          <a:prstGeom prst="rect">
            <a:avLst/>
          </a:prstGeom>
        </p:spPr>
      </p:pic>
    </p:spTree>
    <p:extLst>
      <p:ext uri="{BB962C8B-B14F-4D97-AF65-F5344CB8AC3E}">
        <p14:creationId xmlns:p14="http://schemas.microsoft.com/office/powerpoint/2010/main" val="2419040881"/>
      </p:ext>
    </p:extLst>
  </p:cSld>
  <p:clrMapOvr>
    <a:masterClrMapping/>
  </p:clrMapOvr>
  <p:transition>
    <p:randomBa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HC-12</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Drugi moduł HC-12 połączony został z </a:t>
            </a:r>
            <a:r>
              <a:rPr lang="pl-PL" dirty="0" err="1"/>
              <a:t>Arduino</a:t>
            </a:r>
            <a:r>
              <a:rPr lang="pl-PL" dirty="0"/>
              <a:t> mega i skonfigurowany jako </a:t>
            </a:r>
            <a:r>
              <a:rPr lang="pl-PL" dirty="0" err="1"/>
              <a:t>odbiorni</a:t>
            </a:r>
            <a:r>
              <a:rPr lang="pl-PL" dirty="0"/>
              <a:t>. Wymiana informacji pomiędzy modułem i mikrokontrolerem odbywa się poprzez interfejs szeregowy UART.</a:t>
            </a:r>
            <a:endParaRPr lang="en-US" dirty="0"/>
          </a:p>
        </p:txBody>
      </p:sp>
      <p:pic>
        <p:nvPicPr>
          <p:cNvPr id="3" name="Picture 2">
            <a:extLst>
              <a:ext uri="{FF2B5EF4-FFF2-40B4-BE49-F238E27FC236}">
                <a16:creationId xmlns:a16="http://schemas.microsoft.com/office/drawing/2014/main" id="{48CC1A04-190D-4A11-B5E5-A3F66E535A3C}"/>
              </a:ext>
            </a:extLst>
          </p:cNvPr>
          <p:cNvPicPr>
            <a:picLocks noChangeAspect="1"/>
          </p:cNvPicPr>
          <p:nvPr/>
        </p:nvPicPr>
        <p:blipFill>
          <a:blip r:embed="rId2"/>
          <a:stretch>
            <a:fillRect/>
          </a:stretch>
        </p:blipFill>
        <p:spPr>
          <a:xfrm>
            <a:off x="3669330" y="4084430"/>
            <a:ext cx="2777108" cy="2691559"/>
          </a:xfrm>
          <a:prstGeom prst="rect">
            <a:avLst/>
          </a:prstGeom>
        </p:spPr>
      </p:pic>
      <p:pic>
        <p:nvPicPr>
          <p:cNvPr id="8" name="Picture 7" descr="A circuit board&#10;&#10;Description automatically generated">
            <a:extLst>
              <a:ext uri="{FF2B5EF4-FFF2-40B4-BE49-F238E27FC236}">
                <a16:creationId xmlns:a16="http://schemas.microsoft.com/office/drawing/2014/main" id="{191A6450-B43D-40B0-93EC-561500CD5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804" y="1760042"/>
            <a:ext cx="4500160" cy="2312366"/>
          </a:xfrm>
          <a:prstGeom prst="rect">
            <a:avLst/>
          </a:prstGeom>
        </p:spPr>
      </p:pic>
    </p:spTree>
    <p:extLst>
      <p:ext uri="{BB962C8B-B14F-4D97-AF65-F5344CB8AC3E}">
        <p14:creationId xmlns:p14="http://schemas.microsoft.com/office/powerpoint/2010/main" val="4156483775"/>
      </p:ext>
    </p:extLst>
  </p:cSld>
  <p:clrMapOvr>
    <a:masterClrMapping/>
  </p:clrMapOvr>
  <p:transition>
    <p:randomBa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a:t>
            </a:r>
            <a:r>
              <a:rPr lang="pl-PL" sz="2800" dirty="0" err="1"/>
              <a:t>LoRa</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Wybrane urządzenie z systemem łączności </a:t>
            </a:r>
            <a:r>
              <a:rPr lang="pl-PL" dirty="0" err="1"/>
              <a:t>LoRa</a:t>
            </a:r>
            <a:r>
              <a:rPr lang="pl-PL" dirty="0"/>
              <a:t> to mikrokontroler którego nie trzeba łączyć z </a:t>
            </a:r>
            <a:r>
              <a:rPr lang="pl-PL" dirty="0" err="1"/>
              <a:t>Arduino</a:t>
            </a:r>
            <a:r>
              <a:rPr lang="pl-PL" dirty="0"/>
              <a:t> w celu konfiguracji, dlatego jedno z nich będzie pracować jako nadajnik bez połączenia z inna platformą</a:t>
            </a:r>
            <a:endParaRPr lang="en-US" dirty="0"/>
          </a:p>
        </p:txBody>
      </p:sp>
      <p:pic>
        <p:nvPicPr>
          <p:cNvPr id="5" name="Picture 4" descr="A circuit board&#10;&#10;Description automatically generated">
            <a:extLst>
              <a:ext uri="{FF2B5EF4-FFF2-40B4-BE49-F238E27FC236}">
                <a16:creationId xmlns:a16="http://schemas.microsoft.com/office/drawing/2014/main" id="{A8BB4D3A-DE70-49FC-AFA3-2D824E3B0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178" y="1760042"/>
            <a:ext cx="3739779" cy="2339577"/>
          </a:xfrm>
          <a:prstGeom prst="rect">
            <a:avLst/>
          </a:prstGeom>
        </p:spPr>
      </p:pic>
      <p:pic>
        <p:nvPicPr>
          <p:cNvPr id="7" name="Picture 6">
            <a:extLst>
              <a:ext uri="{FF2B5EF4-FFF2-40B4-BE49-F238E27FC236}">
                <a16:creationId xmlns:a16="http://schemas.microsoft.com/office/drawing/2014/main" id="{A1F62D48-8A4D-471D-9227-CC5A2701193B}"/>
              </a:ext>
            </a:extLst>
          </p:cNvPr>
          <p:cNvPicPr>
            <a:picLocks noChangeAspect="1"/>
          </p:cNvPicPr>
          <p:nvPr/>
        </p:nvPicPr>
        <p:blipFill>
          <a:blip r:embed="rId3"/>
          <a:stretch>
            <a:fillRect/>
          </a:stretch>
        </p:blipFill>
        <p:spPr>
          <a:xfrm>
            <a:off x="3314177" y="4099619"/>
            <a:ext cx="3734085" cy="2641749"/>
          </a:xfrm>
          <a:prstGeom prst="rect">
            <a:avLst/>
          </a:prstGeom>
        </p:spPr>
      </p:pic>
    </p:spTree>
    <p:extLst>
      <p:ext uri="{BB962C8B-B14F-4D97-AF65-F5344CB8AC3E}">
        <p14:creationId xmlns:p14="http://schemas.microsoft.com/office/powerpoint/2010/main" val="126371418"/>
      </p:ext>
    </p:extLst>
  </p:cSld>
  <p:clrMapOvr>
    <a:masterClrMapping/>
  </p:clrMapOvr>
  <p:transition>
    <p:randomBa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Zestawienie platformy sprzętowej - </a:t>
            </a:r>
            <a:r>
              <a:rPr lang="pl-PL" sz="2800" dirty="0" err="1"/>
              <a:t>LoRa</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Drugi moduł natomiast został skonfigurowany w tryb odbiornika i połączony poprzez interfejs szeregowy z </a:t>
            </a:r>
            <a:r>
              <a:rPr lang="pl-PL" dirty="0" err="1"/>
              <a:t>Arduino</a:t>
            </a:r>
            <a:r>
              <a:rPr lang="pl-PL" dirty="0"/>
              <a:t> mega w celu przekazywania otrzymanych danych.</a:t>
            </a:r>
            <a:endParaRPr lang="en-US" dirty="0"/>
          </a:p>
        </p:txBody>
      </p:sp>
      <p:pic>
        <p:nvPicPr>
          <p:cNvPr id="4" name="Picture 3">
            <a:extLst>
              <a:ext uri="{FF2B5EF4-FFF2-40B4-BE49-F238E27FC236}">
                <a16:creationId xmlns:a16="http://schemas.microsoft.com/office/drawing/2014/main" id="{1F4AFDA0-8C21-4919-BF9C-F73ACD5DC1B3}"/>
              </a:ext>
            </a:extLst>
          </p:cNvPr>
          <p:cNvPicPr>
            <a:picLocks noChangeAspect="1"/>
          </p:cNvPicPr>
          <p:nvPr/>
        </p:nvPicPr>
        <p:blipFill>
          <a:blip r:embed="rId2"/>
          <a:stretch>
            <a:fillRect/>
          </a:stretch>
        </p:blipFill>
        <p:spPr>
          <a:xfrm>
            <a:off x="3419676" y="3888323"/>
            <a:ext cx="3528394" cy="2935624"/>
          </a:xfrm>
          <a:prstGeom prst="rect">
            <a:avLst/>
          </a:prstGeom>
        </p:spPr>
      </p:pic>
      <p:pic>
        <p:nvPicPr>
          <p:cNvPr id="9" name="Picture 8" descr="A circuit board&#10;&#10;Description automatically generated">
            <a:extLst>
              <a:ext uri="{FF2B5EF4-FFF2-40B4-BE49-F238E27FC236}">
                <a16:creationId xmlns:a16="http://schemas.microsoft.com/office/drawing/2014/main" id="{CF1791F3-988F-498C-85D1-36A07C44E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633" y="1760042"/>
            <a:ext cx="5800481" cy="2082665"/>
          </a:xfrm>
          <a:prstGeom prst="rect">
            <a:avLst/>
          </a:prstGeom>
        </p:spPr>
      </p:pic>
    </p:spTree>
    <p:extLst>
      <p:ext uri="{BB962C8B-B14F-4D97-AF65-F5344CB8AC3E}">
        <p14:creationId xmlns:p14="http://schemas.microsoft.com/office/powerpoint/2010/main" val="1565708765"/>
      </p:ext>
    </p:extLst>
  </p:cSld>
  <p:clrMapOvr>
    <a:masterClrMapping/>
  </p:clrMapOvr>
  <p:transition>
    <p:randomBa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NRF24L01</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646331"/>
          </a:xfrm>
          <a:prstGeom prst="rect">
            <a:avLst/>
          </a:prstGeom>
          <a:noFill/>
        </p:spPr>
        <p:txBody>
          <a:bodyPr wrap="square" rtlCol="0">
            <a:spAutoFit/>
          </a:bodyPr>
          <a:lstStyle/>
          <a:p>
            <a:pPr algn="just"/>
            <a:r>
              <a:rPr lang="pl-PL" dirty="0"/>
              <a:t>Moduł radiowy NRF24L01 połączony został z </a:t>
            </a:r>
            <a:r>
              <a:rPr lang="pl-PL" dirty="0" err="1"/>
              <a:t>Arduino</a:t>
            </a:r>
            <a:r>
              <a:rPr lang="pl-PL" dirty="0"/>
              <a:t> uno i ustawiony jako nadajnik.</a:t>
            </a:r>
            <a:endParaRPr lang="en-US" dirty="0"/>
          </a:p>
        </p:txBody>
      </p:sp>
      <p:pic>
        <p:nvPicPr>
          <p:cNvPr id="5" name="Picture 4" descr="A circuit board&#10;&#10;Description automatically generated">
            <a:extLst>
              <a:ext uri="{FF2B5EF4-FFF2-40B4-BE49-F238E27FC236}">
                <a16:creationId xmlns:a16="http://schemas.microsoft.com/office/drawing/2014/main" id="{706FD850-DBCC-45C0-8DE5-0E3E9C74E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1202" y="1760042"/>
            <a:ext cx="4005731" cy="2605062"/>
          </a:xfrm>
          <a:prstGeom prst="rect">
            <a:avLst/>
          </a:prstGeom>
        </p:spPr>
      </p:pic>
      <p:pic>
        <p:nvPicPr>
          <p:cNvPr id="7" name="Picture 6">
            <a:extLst>
              <a:ext uri="{FF2B5EF4-FFF2-40B4-BE49-F238E27FC236}">
                <a16:creationId xmlns:a16="http://schemas.microsoft.com/office/drawing/2014/main" id="{926929B0-E221-45C1-8585-8A18AE6A89A9}"/>
              </a:ext>
            </a:extLst>
          </p:cNvPr>
          <p:cNvPicPr>
            <a:picLocks noChangeAspect="1"/>
          </p:cNvPicPr>
          <p:nvPr/>
        </p:nvPicPr>
        <p:blipFill>
          <a:blip r:embed="rId3"/>
          <a:stretch>
            <a:fillRect/>
          </a:stretch>
        </p:blipFill>
        <p:spPr>
          <a:xfrm>
            <a:off x="3419872" y="4421325"/>
            <a:ext cx="3311340" cy="2321604"/>
          </a:xfrm>
          <a:prstGeom prst="rect">
            <a:avLst/>
          </a:prstGeom>
        </p:spPr>
      </p:pic>
    </p:spTree>
    <p:extLst>
      <p:ext uri="{BB962C8B-B14F-4D97-AF65-F5344CB8AC3E}">
        <p14:creationId xmlns:p14="http://schemas.microsoft.com/office/powerpoint/2010/main" val="4090409629"/>
      </p:ext>
    </p:extLst>
  </p:cSld>
  <p:clrMapOvr>
    <a:masterClrMapping/>
  </p:clrMapOvr>
  <p:transition>
    <p:randomBa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NRF24L01</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369332"/>
          </a:xfrm>
          <a:prstGeom prst="rect">
            <a:avLst/>
          </a:prstGeom>
          <a:noFill/>
        </p:spPr>
        <p:txBody>
          <a:bodyPr wrap="square" rtlCol="0">
            <a:spAutoFit/>
          </a:bodyPr>
          <a:lstStyle/>
          <a:p>
            <a:pPr algn="just"/>
            <a:r>
              <a:rPr lang="pl-PL" dirty="0"/>
              <a:t>Drugi moduł skonfigurowano jako odbiornik i połączono z </a:t>
            </a:r>
            <a:r>
              <a:rPr lang="pl-PL" dirty="0" err="1"/>
              <a:t>Arduino</a:t>
            </a:r>
            <a:r>
              <a:rPr lang="pl-PL" dirty="0"/>
              <a:t> mega.</a:t>
            </a:r>
            <a:endParaRPr lang="en-US" dirty="0"/>
          </a:p>
        </p:txBody>
      </p:sp>
      <p:pic>
        <p:nvPicPr>
          <p:cNvPr id="3" name="Picture 2">
            <a:extLst>
              <a:ext uri="{FF2B5EF4-FFF2-40B4-BE49-F238E27FC236}">
                <a16:creationId xmlns:a16="http://schemas.microsoft.com/office/drawing/2014/main" id="{077420F9-45A4-4DE6-ACF6-CCAE6A2CBE8A}"/>
              </a:ext>
            </a:extLst>
          </p:cNvPr>
          <p:cNvPicPr>
            <a:picLocks noChangeAspect="1"/>
          </p:cNvPicPr>
          <p:nvPr/>
        </p:nvPicPr>
        <p:blipFill>
          <a:blip r:embed="rId2"/>
          <a:stretch>
            <a:fillRect/>
          </a:stretch>
        </p:blipFill>
        <p:spPr>
          <a:xfrm>
            <a:off x="3131840" y="4109918"/>
            <a:ext cx="4176464" cy="2748082"/>
          </a:xfrm>
          <a:prstGeom prst="rect">
            <a:avLst/>
          </a:prstGeom>
        </p:spPr>
      </p:pic>
      <p:pic>
        <p:nvPicPr>
          <p:cNvPr id="8" name="Picture 7" descr="A circuit board&#10;&#10;Description automatically generated">
            <a:extLst>
              <a:ext uri="{FF2B5EF4-FFF2-40B4-BE49-F238E27FC236}">
                <a16:creationId xmlns:a16="http://schemas.microsoft.com/office/drawing/2014/main" id="{17A9216E-04D4-46C1-94C9-AD3C06440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617" y="1464459"/>
            <a:ext cx="5517580" cy="2485836"/>
          </a:xfrm>
          <a:prstGeom prst="rect">
            <a:avLst/>
          </a:prstGeom>
        </p:spPr>
      </p:pic>
    </p:spTree>
    <p:extLst>
      <p:ext uri="{BB962C8B-B14F-4D97-AF65-F5344CB8AC3E}">
        <p14:creationId xmlns:p14="http://schemas.microsoft.com/office/powerpoint/2010/main" val="2536622875"/>
      </p:ext>
    </p:extLst>
  </p:cSld>
  <p:clrMapOvr>
    <a:masterClrMapping/>
  </p:clrMapOvr>
  <p:transition>
    <p:randomBa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5B3B5FB2-3367-4BDF-99F3-46E46D4D7AC9}"/>
              </a:ext>
            </a:extLst>
          </p:cNvPr>
          <p:cNvSpPr txBox="1"/>
          <p:nvPr/>
        </p:nvSpPr>
        <p:spPr>
          <a:xfrm>
            <a:off x="1259632" y="116632"/>
            <a:ext cx="7884368" cy="6155531"/>
          </a:xfrm>
          <a:prstGeom prst="rect">
            <a:avLst/>
          </a:prstGeom>
          <a:noFill/>
        </p:spPr>
        <p:txBody>
          <a:bodyPr wrap="square" rtlCol="0">
            <a:spAutoFit/>
          </a:bodyPr>
          <a:lstStyle/>
          <a:p>
            <a:r>
              <a:rPr lang="pl-PL" b="1" dirty="0"/>
              <a:t>Aspekt badawczy:</a:t>
            </a:r>
          </a:p>
          <a:p>
            <a:pPr marL="342900" indent="-342900">
              <a:buFont typeface="+mj-lt"/>
              <a:buAutoNum type="arabicPeriod"/>
            </a:pPr>
            <a:r>
              <a:rPr lang="pl-PL" sz="1400" dirty="0"/>
              <a:t>Opracowanie maszyny stanów dla wielosystemowej platformy czujnikowo komunikacyjnej</a:t>
            </a:r>
          </a:p>
          <a:p>
            <a:pPr marL="342900" indent="-342900">
              <a:buFont typeface="+mj-lt"/>
              <a:buAutoNum type="arabicPeriod"/>
            </a:pPr>
            <a:r>
              <a:rPr lang="pl-PL" sz="1400" dirty="0"/>
              <a:t>Opracowanie scenariuszy eksperymentalnych</a:t>
            </a:r>
          </a:p>
          <a:p>
            <a:pPr marL="342900" indent="-342900">
              <a:buFont typeface="+mj-lt"/>
              <a:buAutoNum type="arabicPeriod"/>
            </a:pPr>
            <a:endParaRPr lang="pl-PL" sz="1400" dirty="0"/>
          </a:p>
          <a:p>
            <a:r>
              <a:rPr lang="pl-PL" b="1" dirty="0"/>
              <a:t>Aspekt inżynierski:</a:t>
            </a:r>
          </a:p>
          <a:p>
            <a:pPr marL="457200" indent="-457200">
              <a:buFont typeface="+mj-lt"/>
              <a:buAutoNum type="arabicPeriod"/>
            </a:pPr>
            <a:r>
              <a:rPr lang="pl-PL" sz="1400" dirty="0"/>
              <a:t>Fizyczne wykonane połączenie struktur czujnikowo-komunikacyjnych z zastosowaniem systemów takich jak: </a:t>
            </a:r>
            <a:r>
              <a:rPr lang="pl-PL" sz="1400" dirty="0" err="1"/>
              <a:t>LoRa</a:t>
            </a:r>
            <a:r>
              <a:rPr lang="pl-PL" sz="1400" dirty="0"/>
              <a:t>, </a:t>
            </a:r>
            <a:r>
              <a:rPr lang="pl-PL" sz="1400" dirty="0" err="1"/>
              <a:t>ZigBee</a:t>
            </a:r>
            <a:r>
              <a:rPr lang="pl-PL" sz="1400" dirty="0"/>
              <a:t>, NRF24L01 itp.</a:t>
            </a:r>
          </a:p>
          <a:p>
            <a:pPr marL="457200" indent="-457200">
              <a:buFont typeface="+mj-lt"/>
              <a:buAutoNum type="arabicPeriod"/>
            </a:pPr>
            <a:r>
              <a:rPr lang="pl-PL" sz="1400" dirty="0"/>
              <a:t>Skrypty programistyczne do obsługi odczytów sensorowych oraz realizowaniu funkcji transmisyjnych, zapisu i wizualizacji danych</a:t>
            </a:r>
          </a:p>
          <a:p>
            <a:endParaRPr lang="pl-PL" sz="1400" dirty="0"/>
          </a:p>
          <a:p>
            <a:r>
              <a:rPr lang="pl-PL" b="1" dirty="0"/>
              <a:t>Zadania do wykonania:</a:t>
            </a:r>
          </a:p>
          <a:p>
            <a:pPr marL="342900" indent="-342900">
              <a:buFont typeface="+mj-lt"/>
              <a:buAutoNum type="arabicPeriod"/>
            </a:pPr>
            <a:r>
              <a:rPr lang="pl-PL" sz="1400" dirty="0"/>
              <a:t>Analiza dostępnych platform sprzętowych służących do realizacji zadań sensorowo-transmisyjnych</a:t>
            </a:r>
          </a:p>
          <a:p>
            <a:pPr marL="342900" indent="-342900">
              <a:buFont typeface="+mj-lt"/>
              <a:buAutoNum type="arabicPeriod"/>
            </a:pPr>
            <a:r>
              <a:rPr lang="pl-PL" sz="1400" dirty="0"/>
              <a:t>Opracowanie scenariuszy pomiarowo-transmisyjnych</a:t>
            </a:r>
          </a:p>
          <a:p>
            <a:pPr marL="342900" indent="-342900">
              <a:buFont typeface="+mj-lt"/>
              <a:buAutoNum type="arabicPeriod"/>
            </a:pPr>
            <a:r>
              <a:rPr lang="pl-PL" sz="1400" dirty="0"/>
              <a:t>Zestawienie platformy sprzętowej</a:t>
            </a:r>
          </a:p>
          <a:p>
            <a:pPr marL="342900" indent="-342900">
              <a:buFont typeface="+mj-lt"/>
              <a:buAutoNum type="arabicPeriod"/>
            </a:pPr>
            <a:r>
              <a:rPr lang="pl-PL" sz="1400" dirty="0"/>
              <a:t>Napisanie skryptów obsługujących moduły sensorowo-komunikacyjne</a:t>
            </a:r>
          </a:p>
          <a:p>
            <a:pPr marL="342900" indent="-342900">
              <a:buFont typeface="+mj-lt"/>
              <a:buAutoNum type="arabicPeriod"/>
            </a:pPr>
            <a:r>
              <a:rPr lang="pl-PL" sz="1400" dirty="0"/>
              <a:t>Opracowanie systemu archiwizacji i wizualizacji danych</a:t>
            </a:r>
          </a:p>
          <a:p>
            <a:pPr marL="342900" indent="-342900">
              <a:buFont typeface="+mj-lt"/>
              <a:buAutoNum type="arabicPeriod"/>
            </a:pPr>
            <a:r>
              <a:rPr lang="pl-PL" sz="1400" dirty="0"/>
              <a:t>Długookresowe badania wydajnościowe kompletnej platformy</a:t>
            </a:r>
          </a:p>
          <a:p>
            <a:pPr marL="342900" indent="-342900">
              <a:buFont typeface="+mj-lt"/>
              <a:buAutoNum type="arabicPeriod"/>
            </a:pPr>
            <a:r>
              <a:rPr lang="pl-PL" sz="1400" dirty="0"/>
              <a:t>Opracowanie koncepcji ćwiczeń laboratoryjnych z zastosowaniem platformy</a:t>
            </a:r>
          </a:p>
          <a:p>
            <a:pPr marL="342900" indent="-342900">
              <a:buFont typeface="+mj-lt"/>
              <a:buAutoNum type="arabicPeriod"/>
            </a:pPr>
            <a:endParaRPr lang="pl-PL" sz="1400" dirty="0"/>
          </a:p>
          <a:p>
            <a:r>
              <a:rPr lang="pl-PL" b="1" dirty="0"/>
              <a:t>Literatura:</a:t>
            </a:r>
          </a:p>
          <a:p>
            <a:pPr marL="342900" indent="-342900">
              <a:buFont typeface="+mj-lt"/>
              <a:buAutoNum type="arabicPeriod"/>
            </a:pPr>
            <a:r>
              <a:rPr lang="pl-PL" sz="1400" dirty="0" err="1"/>
              <a:t>Sornin</a:t>
            </a:r>
            <a:r>
              <a:rPr lang="pl-PL" sz="1400" dirty="0"/>
              <a:t> N., Luis M., </a:t>
            </a:r>
            <a:r>
              <a:rPr lang="pl-PL" sz="1400" dirty="0" err="1"/>
              <a:t>Eirich</a:t>
            </a:r>
            <a:r>
              <a:rPr lang="pl-PL" sz="1400" dirty="0"/>
              <a:t> T., </a:t>
            </a:r>
            <a:r>
              <a:rPr lang="pl-PL" sz="1400" dirty="0" err="1"/>
              <a:t>Kramp</a:t>
            </a:r>
            <a:r>
              <a:rPr lang="pl-PL" sz="1400" dirty="0"/>
              <a:t> T., </a:t>
            </a:r>
            <a:r>
              <a:rPr lang="pl-PL" sz="1400" dirty="0" err="1"/>
              <a:t>Hersent</a:t>
            </a:r>
            <a:r>
              <a:rPr lang="pl-PL" sz="1400" dirty="0"/>
              <a:t> O., „</a:t>
            </a:r>
            <a:r>
              <a:rPr lang="pl-PL" sz="1400" dirty="0" err="1"/>
              <a:t>LoRaWAN</a:t>
            </a:r>
            <a:r>
              <a:rPr lang="pl-PL" sz="1400" dirty="0"/>
              <a:t> </a:t>
            </a:r>
            <a:r>
              <a:rPr lang="pl-PL" sz="1400" dirty="0" err="1"/>
              <a:t>Specification</a:t>
            </a:r>
            <a:r>
              <a:rPr lang="pl-PL" sz="1400" dirty="0"/>
              <a:t>”, Version:V1.0.2, </a:t>
            </a:r>
            <a:r>
              <a:rPr lang="pl-PL" sz="1400" dirty="0" err="1"/>
              <a:t>July</a:t>
            </a:r>
            <a:r>
              <a:rPr lang="pl-PL" sz="1400" dirty="0"/>
              <a:t> 2016</a:t>
            </a:r>
          </a:p>
          <a:p>
            <a:pPr marL="342900" indent="-342900">
              <a:buFont typeface="+mj-lt"/>
              <a:buAutoNum type="arabicPeriod"/>
            </a:pPr>
            <a:r>
              <a:rPr lang="pl-PL" sz="1400" dirty="0"/>
              <a:t>Preliminary Product </a:t>
            </a:r>
            <a:r>
              <a:rPr lang="pl-PL" sz="1400" dirty="0" err="1"/>
              <a:t>Specification</a:t>
            </a:r>
            <a:r>
              <a:rPr lang="pl-PL" sz="1400" dirty="0"/>
              <a:t> nRF24L01 Single Chip 2.4 GHz Radio </a:t>
            </a:r>
            <a:r>
              <a:rPr lang="pl-PL" sz="1400" dirty="0" err="1"/>
              <a:t>Transceiver</a:t>
            </a:r>
            <a:endParaRPr lang="pl-PL" sz="1400" dirty="0"/>
          </a:p>
          <a:p>
            <a:pPr marL="342900" indent="-342900">
              <a:buFont typeface="+mj-lt"/>
              <a:buAutoNum type="arabicPeriod"/>
            </a:pPr>
            <a:r>
              <a:rPr lang="pl-PL" sz="1400" dirty="0"/>
              <a:t>IEEE, IEEE </a:t>
            </a:r>
            <a:r>
              <a:rPr lang="pl-PL" sz="1400" dirty="0" err="1"/>
              <a:t>Std</a:t>
            </a:r>
            <a:r>
              <a:rPr lang="pl-PL" sz="1400" dirty="0"/>
              <a:t> 802.15.4-2006, Part 15.4: Wireless Medium Access Control (MAC) and </a:t>
            </a:r>
            <a:r>
              <a:rPr lang="pl-PL" sz="1400" dirty="0" err="1"/>
              <a:t>Psychical</a:t>
            </a:r>
            <a:r>
              <a:rPr lang="pl-PL" sz="1400" dirty="0"/>
              <a:t> </a:t>
            </a:r>
            <a:r>
              <a:rPr lang="pl-PL" sz="1400" dirty="0" err="1"/>
              <a:t>layer</a:t>
            </a:r>
            <a:r>
              <a:rPr lang="pl-PL" sz="1400" dirty="0"/>
              <a:t> (PHY) </a:t>
            </a:r>
            <a:r>
              <a:rPr lang="pl-PL" sz="1400" dirty="0" err="1"/>
              <a:t>Specification</a:t>
            </a:r>
            <a:r>
              <a:rPr lang="pl-PL" sz="1400" dirty="0"/>
              <a:t> for </a:t>
            </a:r>
            <a:r>
              <a:rPr lang="pl-PL" sz="1400" dirty="0" err="1"/>
              <a:t>Low-Rate</a:t>
            </a:r>
            <a:r>
              <a:rPr lang="pl-PL" sz="1400" dirty="0"/>
              <a:t> Wireless Personal </a:t>
            </a:r>
            <a:r>
              <a:rPr lang="pl-PL" sz="1400" dirty="0" err="1"/>
              <a:t>Area</a:t>
            </a:r>
            <a:r>
              <a:rPr lang="pl-PL" sz="1400" dirty="0"/>
              <a:t> Networks (</a:t>
            </a:r>
            <a:r>
              <a:rPr lang="pl-PL" sz="1400" dirty="0" err="1"/>
              <a:t>WPANs</a:t>
            </a:r>
            <a:r>
              <a:rPr lang="pl-PL" sz="1400" dirty="0"/>
              <a:t>)</a:t>
            </a:r>
          </a:p>
          <a:p>
            <a:pPr marL="342900" indent="-342900">
              <a:buFont typeface="+mj-lt"/>
              <a:buAutoNum type="arabicPeriod"/>
            </a:pPr>
            <a:endParaRPr lang="pl-PL" sz="1400" dirty="0"/>
          </a:p>
        </p:txBody>
      </p:sp>
    </p:spTree>
    <p:extLst>
      <p:ext uri="{BB962C8B-B14F-4D97-AF65-F5344CB8AC3E}">
        <p14:creationId xmlns:p14="http://schemas.microsoft.com/office/powerpoint/2010/main" val="3226008550"/>
      </p:ext>
    </p:extLst>
  </p:cSld>
  <p:clrMapOvr>
    <a:masterClrMapping/>
  </p:clrMapOvr>
  <p:transition>
    <p:randomBa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a:t>
            </a:r>
            <a:r>
              <a:rPr lang="pl-PL" sz="2400" dirty="0" err="1"/>
              <a:t>Xbee</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369332"/>
          </a:xfrm>
          <a:prstGeom prst="rect">
            <a:avLst/>
          </a:prstGeom>
          <a:noFill/>
        </p:spPr>
        <p:txBody>
          <a:bodyPr wrap="square" rtlCol="0">
            <a:spAutoFit/>
          </a:bodyPr>
          <a:lstStyle/>
          <a:p>
            <a:pPr algn="just"/>
            <a:r>
              <a:rPr lang="pl-PL" dirty="0"/>
              <a:t>Ostatni system łączności połączono został z </a:t>
            </a:r>
            <a:r>
              <a:rPr lang="pl-PL" dirty="0" err="1"/>
              <a:t>Arduino</a:t>
            </a:r>
            <a:r>
              <a:rPr lang="pl-PL" dirty="0"/>
              <a:t> uno jako nadajnik.</a:t>
            </a:r>
            <a:endParaRPr lang="en-US" dirty="0"/>
          </a:p>
        </p:txBody>
      </p:sp>
      <p:pic>
        <p:nvPicPr>
          <p:cNvPr id="9" name="Picture 8">
            <a:extLst>
              <a:ext uri="{FF2B5EF4-FFF2-40B4-BE49-F238E27FC236}">
                <a16:creationId xmlns:a16="http://schemas.microsoft.com/office/drawing/2014/main" id="{5E71FDD8-7A46-4183-BCB6-CECD3C22A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483043"/>
            <a:ext cx="4572396" cy="2509738"/>
          </a:xfrm>
          <a:prstGeom prst="rect">
            <a:avLst/>
          </a:prstGeom>
        </p:spPr>
      </p:pic>
      <p:pic>
        <p:nvPicPr>
          <p:cNvPr id="3" name="Picture 2">
            <a:extLst>
              <a:ext uri="{FF2B5EF4-FFF2-40B4-BE49-F238E27FC236}">
                <a16:creationId xmlns:a16="http://schemas.microsoft.com/office/drawing/2014/main" id="{BBB218BD-9EB9-497F-A199-246C397C65C9}"/>
              </a:ext>
            </a:extLst>
          </p:cNvPr>
          <p:cNvPicPr>
            <a:picLocks noChangeAspect="1"/>
          </p:cNvPicPr>
          <p:nvPr/>
        </p:nvPicPr>
        <p:blipFill>
          <a:blip r:embed="rId3"/>
          <a:stretch>
            <a:fillRect/>
          </a:stretch>
        </p:blipFill>
        <p:spPr>
          <a:xfrm>
            <a:off x="3437818" y="4061546"/>
            <a:ext cx="3240360" cy="2626822"/>
          </a:xfrm>
          <a:prstGeom prst="rect">
            <a:avLst/>
          </a:prstGeom>
        </p:spPr>
      </p:pic>
    </p:spTree>
    <p:extLst>
      <p:ext uri="{BB962C8B-B14F-4D97-AF65-F5344CB8AC3E}">
        <p14:creationId xmlns:p14="http://schemas.microsoft.com/office/powerpoint/2010/main" val="2964179432"/>
      </p:ext>
    </p:extLst>
  </p:cSld>
  <p:clrMapOvr>
    <a:masterClrMapping/>
  </p:clrMapOvr>
  <p:transition>
    <p:randomBa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461665"/>
          </a:xfrm>
          <a:prstGeom prst="rect">
            <a:avLst/>
          </a:prstGeom>
          <a:noFill/>
        </p:spPr>
        <p:txBody>
          <a:bodyPr wrap="square" rtlCol="0">
            <a:spAutoFit/>
          </a:bodyPr>
          <a:lstStyle/>
          <a:p>
            <a:pPr algn="ctr"/>
            <a:r>
              <a:rPr lang="pl-PL" sz="2400" dirty="0"/>
              <a:t>Zestawienie platformy sprzętowej – </a:t>
            </a:r>
            <a:r>
              <a:rPr lang="pl-PL" sz="2400" dirty="0" err="1"/>
              <a:t>Xbee</a:t>
            </a:r>
            <a:endParaRPr lang="en-US" sz="24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369332"/>
          </a:xfrm>
          <a:prstGeom prst="rect">
            <a:avLst/>
          </a:prstGeom>
          <a:noFill/>
        </p:spPr>
        <p:txBody>
          <a:bodyPr wrap="square" rtlCol="0">
            <a:spAutoFit/>
          </a:bodyPr>
          <a:lstStyle/>
          <a:p>
            <a:pPr algn="just"/>
            <a:r>
              <a:rPr lang="pl-PL" dirty="0"/>
              <a:t>Oraz </a:t>
            </a:r>
            <a:r>
              <a:rPr lang="pl-PL" dirty="0" err="1"/>
              <a:t>Arduino</a:t>
            </a:r>
            <a:r>
              <a:rPr lang="pl-PL" dirty="0"/>
              <a:t> mega skonfigurowany jako odbiornik.</a:t>
            </a:r>
            <a:endParaRPr lang="en-US" dirty="0"/>
          </a:p>
        </p:txBody>
      </p:sp>
      <p:pic>
        <p:nvPicPr>
          <p:cNvPr id="4" name="Picture 3" descr="A circuit board&#10;&#10;Description automatically generated">
            <a:extLst>
              <a:ext uri="{FF2B5EF4-FFF2-40B4-BE49-F238E27FC236}">
                <a16:creationId xmlns:a16="http://schemas.microsoft.com/office/drawing/2014/main" id="{B92B0487-CD7C-493B-A81D-807971B8D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340768"/>
            <a:ext cx="5354784" cy="2784081"/>
          </a:xfrm>
          <a:prstGeom prst="rect">
            <a:avLst/>
          </a:prstGeom>
        </p:spPr>
      </p:pic>
      <p:pic>
        <p:nvPicPr>
          <p:cNvPr id="3" name="Picture 2">
            <a:extLst>
              <a:ext uri="{FF2B5EF4-FFF2-40B4-BE49-F238E27FC236}">
                <a16:creationId xmlns:a16="http://schemas.microsoft.com/office/drawing/2014/main" id="{C20F161B-8B16-425C-A408-1BD62C882648}"/>
              </a:ext>
            </a:extLst>
          </p:cNvPr>
          <p:cNvPicPr>
            <a:picLocks noChangeAspect="1"/>
          </p:cNvPicPr>
          <p:nvPr/>
        </p:nvPicPr>
        <p:blipFill>
          <a:blip r:embed="rId3"/>
          <a:stretch>
            <a:fillRect/>
          </a:stretch>
        </p:blipFill>
        <p:spPr>
          <a:xfrm>
            <a:off x="3707904" y="4141119"/>
            <a:ext cx="2766640" cy="2600250"/>
          </a:xfrm>
          <a:prstGeom prst="rect">
            <a:avLst/>
          </a:prstGeom>
        </p:spPr>
      </p:pic>
    </p:spTree>
    <p:extLst>
      <p:ext uri="{BB962C8B-B14F-4D97-AF65-F5344CB8AC3E}">
        <p14:creationId xmlns:p14="http://schemas.microsoft.com/office/powerpoint/2010/main" val="3209293863"/>
      </p:ext>
    </p:extLst>
  </p:cSld>
  <p:clrMapOvr>
    <a:masterClrMapping/>
  </p:clrMapOvr>
  <p:transition>
    <p:randomBa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954107"/>
          </a:xfrm>
          <a:prstGeom prst="rect">
            <a:avLst/>
          </a:prstGeom>
          <a:noFill/>
        </p:spPr>
        <p:txBody>
          <a:bodyPr wrap="square" rtlCol="0">
            <a:spAutoFit/>
          </a:bodyPr>
          <a:lstStyle/>
          <a:p>
            <a:pPr algn="ctr"/>
            <a:r>
              <a:rPr lang="pl-PL" sz="2800" dirty="0"/>
              <a:t>Napisanie skryptów obsługujących moduły sensorowo-komunikacyjne</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1477328"/>
          </a:xfrm>
          <a:prstGeom prst="rect">
            <a:avLst/>
          </a:prstGeom>
          <a:noFill/>
        </p:spPr>
        <p:txBody>
          <a:bodyPr wrap="square" rtlCol="0">
            <a:spAutoFit/>
          </a:bodyPr>
          <a:lstStyle/>
          <a:p>
            <a:r>
              <a:rPr lang="pl-PL" dirty="0"/>
              <a:t>Po pomyślnym podłączeniu modułów przygotowałem wstępne skrypty w celu weryfikacji poprawnej łączności pomiędzy systemami łączności bezprzewodowej. Wszystkie skrypty dostępne są pod adresem </a:t>
            </a:r>
            <a:r>
              <a:rPr lang="pl-PL" dirty="0">
                <a:hlinkClick r:id="rId2"/>
              </a:rPr>
              <a:t>https://github.com/TomaszBorusiewicz/praca_magisterska/tree/master/moduly_kod</a:t>
            </a:r>
            <a:r>
              <a:rPr lang="pl-PL" dirty="0"/>
              <a:t> </a:t>
            </a:r>
          </a:p>
        </p:txBody>
      </p:sp>
    </p:spTree>
    <p:extLst>
      <p:ext uri="{BB962C8B-B14F-4D97-AF65-F5344CB8AC3E}">
        <p14:creationId xmlns:p14="http://schemas.microsoft.com/office/powerpoint/2010/main" val="1186356087"/>
      </p:ext>
    </p:extLst>
  </p:cSld>
  <p:clrMapOvr>
    <a:masterClrMapping/>
  </p:clrMapOvr>
  <p:transition>
    <p:randomBa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Weryfikacja połączenia</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2308324"/>
          </a:xfrm>
          <a:prstGeom prst="rect">
            <a:avLst/>
          </a:prstGeom>
          <a:noFill/>
        </p:spPr>
        <p:txBody>
          <a:bodyPr wrap="square" rtlCol="0">
            <a:spAutoFit/>
          </a:bodyPr>
          <a:lstStyle/>
          <a:p>
            <a:r>
              <a:rPr lang="pl-PL" dirty="0"/>
              <a:t>Weryfikacje połączenia pomiędzy dwoma modułami pomiędzy każdym systemem do realizacji przesyły danych poprzez sieć bezprzewodową przebiegała w taki sam sposób. Na urządzenie które było połączone z nadajnikiem wgrany został przygotowany skrypt przez, który urządzenie wysyłało do odbiornika wiadomość. Jeśli informacja była widoczna na urządzenie do, którego podłączony był odbiornik weryfikacja przebiegła pomyślnie. Poniższy uproszczony schemat przedstawia weryfikację połączenia.</a:t>
            </a:r>
          </a:p>
        </p:txBody>
      </p:sp>
      <p:pic>
        <p:nvPicPr>
          <p:cNvPr id="2" name="Picture 1">
            <a:extLst>
              <a:ext uri="{FF2B5EF4-FFF2-40B4-BE49-F238E27FC236}">
                <a16:creationId xmlns:a16="http://schemas.microsoft.com/office/drawing/2014/main" id="{AEEEC6A7-4C76-4E3F-B866-71AED7377F48}"/>
              </a:ext>
            </a:extLst>
          </p:cNvPr>
          <p:cNvPicPr>
            <a:picLocks noChangeAspect="1"/>
          </p:cNvPicPr>
          <p:nvPr/>
        </p:nvPicPr>
        <p:blipFill>
          <a:blip r:embed="rId2"/>
          <a:stretch>
            <a:fillRect/>
          </a:stretch>
        </p:blipFill>
        <p:spPr>
          <a:xfrm>
            <a:off x="2264695" y="3573016"/>
            <a:ext cx="5838745" cy="2987128"/>
          </a:xfrm>
          <a:prstGeom prst="rect">
            <a:avLst/>
          </a:prstGeom>
        </p:spPr>
      </p:pic>
    </p:spTree>
    <p:extLst>
      <p:ext uri="{BB962C8B-B14F-4D97-AF65-F5344CB8AC3E}">
        <p14:creationId xmlns:p14="http://schemas.microsoft.com/office/powerpoint/2010/main" val="2751294507"/>
      </p:ext>
    </p:extLst>
  </p:cSld>
  <p:clrMapOvr>
    <a:masterClrMapping/>
  </p:clrMapOvr>
  <p:transition>
    <p:randomBa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System archiwizacji i wizualizacji danych</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5262979"/>
          </a:xfrm>
          <a:prstGeom prst="rect">
            <a:avLst/>
          </a:prstGeom>
          <a:noFill/>
        </p:spPr>
        <p:txBody>
          <a:bodyPr wrap="square" rtlCol="0">
            <a:spAutoFit/>
          </a:bodyPr>
          <a:lstStyle/>
          <a:p>
            <a:pPr algn="just"/>
            <a:r>
              <a:rPr lang="pl-PL" sz="1600" dirty="0"/>
              <a:t>Praca będzie posiadała system archiwizacji i wizualizacji danych. Celem stworzenia tego narzędzia jest przechowywanie takich wartości jak:</a:t>
            </a:r>
          </a:p>
          <a:p>
            <a:pPr marL="285750" indent="-285750" algn="just">
              <a:buFont typeface="Arial" panose="020B0604020202020204" pitchFamily="34" charset="0"/>
              <a:buChar char="•"/>
            </a:pPr>
            <a:r>
              <a:rPr lang="pl-PL" sz="1600" dirty="0"/>
              <a:t>Dane z zainstalowanych czujników</a:t>
            </a:r>
          </a:p>
          <a:p>
            <a:pPr marL="285750" indent="-285750" algn="just">
              <a:buFont typeface="Arial" panose="020B0604020202020204" pitchFamily="34" charset="0"/>
              <a:buChar char="•"/>
            </a:pPr>
            <a:r>
              <a:rPr lang="pl-PL" sz="1600" dirty="0"/>
              <a:t>Dane opisujące jakość połączenia pomiędzy urządzeniami łączności bezprzewodowej</a:t>
            </a:r>
          </a:p>
          <a:p>
            <a:pPr algn="just"/>
            <a:endParaRPr lang="pl-PL" sz="1600" dirty="0"/>
          </a:p>
          <a:p>
            <a:pPr algn="just"/>
            <a:r>
              <a:rPr lang="pl-PL" sz="1600" dirty="0"/>
              <a:t>Zebrane dane posłużą do przeprowadzenia badań poprawności połączenia pomiędzy urządzeniami bezprzewodowymi.</a:t>
            </a:r>
          </a:p>
          <a:p>
            <a:pPr algn="just"/>
            <a:r>
              <a:rPr lang="pl-PL" sz="1600" dirty="0"/>
              <a:t>W celu archiwizacji danych niezbędne było skorzystanie z baz danych. W projekcie wykorzystano bazy o nazwie </a:t>
            </a:r>
            <a:r>
              <a:rPr lang="pl-PL" sz="1600" dirty="0" err="1"/>
              <a:t>InfluxDB</a:t>
            </a:r>
            <a:r>
              <a:rPr lang="pl-PL" sz="1600" dirty="0"/>
              <a:t>. Zostały one stworzone, oraz są rozwijane przez firmę </a:t>
            </a:r>
            <a:r>
              <a:rPr lang="pl-PL" sz="1600" dirty="0" err="1"/>
              <a:t>Influxdata</a:t>
            </a:r>
            <a:r>
              <a:rPr lang="pl-PL" sz="1600" dirty="0"/>
              <a:t> na licencji MIT. Zaprojektowano je specjalnie dla danych zbieranych w czasie, dlatego dobrze nadają się do archiwizacji danych zbieranych w niniejszym projekcie. Bazy te potrafią obsłużyć bardzo dużą ilość danych, co wpływa na szybkie wyczerpanie się miejsca na dysku pamięci, gdzie przechowywane są dane, dlatego zastosowano w nich proces automatycznej kompresji w celu zmniejszenia ich rozmiaru.</a:t>
            </a:r>
          </a:p>
          <a:p>
            <a:pPr algn="just"/>
            <a:r>
              <a:rPr lang="pl-PL" sz="1600" dirty="0"/>
              <a:t>Wizualizacja danych zostanie przedstawiona w programie </a:t>
            </a:r>
            <a:r>
              <a:rPr lang="pl-PL" sz="1600" dirty="0" err="1"/>
              <a:t>Grafana</a:t>
            </a:r>
            <a:r>
              <a:rPr lang="pl-PL" sz="1600" dirty="0"/>
              <a:t>. Jest to rozwiązanie oparte na licencji wolnego oprogramowania (ang. Open </a:t>
            </a:r>
            <a:r>
              <a:rPr lang="pl-PL" sz="1600" dirty="0" err="1"/>
              <a:t>source</a:t>
            </a:r>
            <a:r>
              <a:rPr lang="pl-PL" sz="1600" dirty="0"/>
              <a:t>). </a:t>
            </a:r>
            <a:r>
              <a:rPr lang="pl-PL" sz="1600" dirty="0" err="1"/>
              <a:t>Grafana</a:t>
            </a:r>
            <a:r>
              <a:rPr lang="pl-PL" sz="1600" dirty="0"/>
              <a:t> oficjalnie wspiera bazy danych </a:t>
            </a:r>
            <a:r>
              <a:rPr lang="pl-PL" sz="1600" dirty="0" err="1"/>
              <a:t>InfluxDB</a:t>
            </a:r>
            <a:r>
              <a:rPr lang="pl-PL" sz="1600" dirty="0"/>
              <a:t> dlatego została wybrana do tego projektu. Dzięki temu liczba możliwych problemów podczas konfiguracji systemu znacznie zmniejsza się.</a:t>
            </a:r>
          </a:p>
        </p:txBody>
      </p:sp>
    </p:spTree>
    <p:extLst>
      <p:ext uri="{BB962C8B-B14F-4D97-AF65-F5344CB8AC3E}">
        <p14:creationId xmlns:p14="http://schemas.microsoft.com/office/powerpoint/2010/main" val="2635557070"/>
      </p:ext>
    </p:extLst>
  </p:cSld>
  <p:clrMapOvr>
    <a:masterClrMapping/>
  </p:clrMapOvr>
  <p:transition>
    <p:randomBa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Kolejne kroki</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1323439"/>
          </a:xfrm>
          <a:prstGeom prst="rect">
            <a:avLst/>
          </a:prstGeom>
          <a:noFill/>
        </p:spPr>
        <p:txBody>
          <a:bodyPr wrap="square" rtlCol="0">
            <a:spAutoFit/>
          </a:bodyPr>
          <a:lstStyle/>
          <a:p>
            <a:pPr algn="just"/>
            <a:r>
              <a:rPr lang="pl-PL" sz="1600" dirty="0"/>
              <a:t>Kolejne kroki podczas realizacji pracy dyplomowej to:</a:t>
            </a:r>
          </a:p>
          <a:p>
            <a:pPr marL="285750" indent="-285750" algn="just">
              <a:buFont typeface="Arial" panose="020B0604020202020204" pitchFamily="34" charset="0"/>
              <a:buChar char="•"/>
            </a:pPr>
            <a:r>
              <a:rPr lang="pl-PL" sz="1600" dirty="0"/>
              <a:t>Dokończenie konfigurowania systemu archiwizacji i wizualizacji danych</a:t>
            </a:r>
          </a:p>
          <a:p>
            <a:pPr marL="285750" indent="-285750" algn="just">
              <a:buFont typeface="Arial" panose="020B0604020202020204" pitchFamily="34" charset="0"/>
              <a:buChar char="•"/>
            </a:pPr>
            <a:r>
              <a:rPr lang="pl-PL" sz="1600" dirty="0"/>
              <a:t>Zainstalowanie czujników do platformy pomiarowej</a:t>
            </a:r>
          </a:p>
          <a:p>
            <a:pPr marL="285750" indent="-285750" algn="just">
              <a:buFont typeface="Arial" panose="020B0604020202020204" pitchFamily="34" charset="0"/>
              <a:buChar char="•"/>
            </a:pPr>
            <a:r>
              <a:rPr lang="pl-PL" sz="1600" dirty="0"/>
              <a:t>Badania wydajności platformy w dłuższym okresie czasu</a:t>
            </a:r>
          </a:p>
          <a:p>
            <a:pPr marL="285750" indent="-285750" algn="just">
              <a:buFont typeface="Arial" panose="020B0604020202020204" pitchFamily="34" charset="0"/>
              <a:buChar char="•"/>
            </a:pPr>
            <a:r>
              <a:rPr lang="pl-PL" sz="1600" dirty="0"/>
              <a:t>Opracowanie scenariuszy testowych</a:t>
            </a:r>
          </a:p>
        </p:txBody>
      </p:sp>
    </p:spTree>
    <p:extLst>
      <p:ext uri="{BB962C8B-B14F-4D97-AF65-F5344CB8AC3E}">
        <p14:creationId xmlns:p14="http://schemas.microsoft.com/office/powerpoint/2010/main" val="3707915330"/>
      </p:ext>
    </p:extLst>
  </p:cSld>
  <p:clrMapOvr>
    <a:masterClrMapping/>
  </p:clrMapOvr>
  <p:transition>
    <p:randomBa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Bibliografia</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1103479"/>
            <a:ext cx="7560840" cy="4801314"/>
          </a:xfrm>
          <a:prstGeom prst="rect">
            <a:avLst/>
          </a:prstGeom>
          <a:noFill/>
        </p:spPr>
        <p:txBody>
          <a:bodyPr wrap="square" rtlCol="0">
            <a:spAutoFit/>
          </a:bodyPr>
          <a:lstStyle/>
          <a:p>
            <a:r>
              <a:rPr lang="pl-PL" dirty="0"/>
              <a:t>[1] Dokumentacja użytkownika modułu HC-12, </a:t>
            </a:r>
            <a:r>
              <a:rPr lang="en-US" dirty="0">
                <a:hlinkClick r:id="rId2" action="ppaction://hlinkfile"/>
              </a:rPr>
              <a:t>file:///C:/Users/borusiew/Desktop/Praca%20dyplomowa/praca_magisterska/dokumentacje/HC-12_user_manual.pdf</a:t>
            </a:r>
            <a:endParaRPr lang="pl-PL" dirty="0"/>
          </a:p>
          <a:p>
            <a:r>
              <a:rPr lang="pl-PL" dirty="0"/>
              <a:t>[2] Dokumentacja użytkownika mikrokontrolera Feather M0 with </a:t>
            </a:r>
            <a:r>
              <a:rPr lang="pl-PL" dirty="0" err="1"/>
              <a:t>LoRa</a:t>
            </a:r>
            <a:r>
              <a:rPr lang="pl-PL" dirty="0"/>
              <a:t> radio, </a:t>
            </a:r>
            <a:r>
              <a:rPr lang="en-US" dirty="0">
                <a:hlinkClick r:id="rId3"/>
              </a:rPr>
              <a:t>https://github.com/TomaszBorusiewicz/praca_magisterska/blob/master/dokumentacje/adafruit-feather-m0-radio-with-lora-radio-module.pdf</a:t>
            </a:r>
            <a:endParaRPr lang="pl-PL" dirty="0"/>
          </a:p>
          <a:p>
            <a:r>
              <a:rPr lang="pl-PL" dirty="0"/>
              <a:t>[3] Opis mikrokontrolera Feather MO z systemem </a:t>
            </a:r>
            <a:r>
              <a:rPr lang="pl-PL" dirty="0" err="1"/>
              <a:t>LoRa</a:t>
            </a:r>
            <a:r>
              <a:rPr lang="pl-PL" dirty="0"/>
              <a:t> na stronie producenta, </a:t>
            </a:r>
            <a:r>
              <a:rPr lang="en-US" dirty="0">
                <a:hlinkClick r:id="rId4"/>
              </a:rPr>
              <a:t>https://www.adafruit.com/product/3178</a:t>
            </a:r>
            <a:endParaRPr lang="pl-PL" dirty="0"/>
          </a:p>
          <a:p>
            <a:r>
              <a:rPr lang="pl-PL" dirty="0"/>
              <a:t>[4] Dokumentacja użytkownika modułu </a:t>
            </a:r>
            <a:r>
              <a:rPr lang="pl-PL" dirty="0" err="1"/>
              <a:t>Xbee</a:t>
            </a:r>
            <a:r>
              <a:rPr lang="pl-PL" dirty="0"/>
              <a:t> S1 pro, </a:t>
            </a:r>
            <a:r>
              <a:rPr lang="pl-PL" dirty="0">
                <a:hlinkClick r:id="rId5"/>
              </a:rPr>
              <a:t>https://github.com/TomaszBorusiewicz/praca_magisterska/blob/master/dokumentacje/Xbee_user_manual.pdf</a:t>
            </a:r>
            <a:endParaRPr lang="pl-PL" dirty="0"/>
          </a:p>
          <a:p>
            <a:r>
              <a:rPr lang="pl-PL" dirty="0"/>
              <a:t>[5] Dokumentacja użytkownika modułu NRF24L01, </a:t>
            </a:r>
            <a:r>
              <a:rPr lang="pl-PL" dirty="0">
                <a:hlinkClick r:id="rId6"/>
              </a:rPr>
              <a:t>https://github.com/TomaszBorusiewicz/praca_magisterska/blob/master/dokumentacje/nRF24L01_user_manual.pdf</a:t>
            </a:r>
            <a:endParaRPr lang="pl-PL" dirty="0"/>
          </a:p>
          <a:p>
            <a:r>
              <a:rPr lang="pl-PL" dirty="0"/>
              <a:t>[6] Strona producenta </a:t>
            </a:r>
            <a:r>
              <a:rPr lang="pl-PL" dirty="0" err="1"/>
              <a:t>Arduino</a:t>
            </a:r>
            <a:r>
              <a:rPr lang="pl-PL" dirty="0"/>
              <a:t> uno i </a:t>
            </a:r>
            <a:r>
              <a:rPr lang="pl-PL" dirty="0" err="1"/>
              <a:t>Arduino</a:t>
            </a:r>
            <a:r>
              <a:rPr lang="pl-PL" dirty="0"/>
              <a:t> mega, </a:t>
            </a:r>
            <a:r>
              <a:rPr lang="en-US" dirty="0">
                <a:hlinkClick r:id="rId7"/>
              </a:rPr>
              <a:t>https://www.arduino.cc/</a:t>
            </a:r>
            <a:endParaRPr lang="pl-PL" dirty="0"/>
          </a:p>
        </p:txBody>
      </p:sp>
    </p:spTree>
    <p:extLst>
      <p:ext uri="{BB962C8B-B14F-4D97-AF65-F5344CB8AC3E}">
        <p14:creationId xmlns:p14="http://schemas.microsoft.com/office/powerpoint/2010/main" val="3512981272"/>
      </p:ext>
    </p:extLst>
  </p:cSld>
  <p:clrMapOvr>
    <a:masterClrMapping/>
  </p:clrMapOvr>
  <p:transition>
    <p:randomBa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5B3B5FB2-3367-4BDF-99F3-46E46D4D7AC9}"/>
              </a:ext>
            </a:extLst>
          </p:cNvPr>
          <p:cNvSpPr txBox="1"/>
          <p:nvPr/>
        </p:nvSpPr>
        <p:spPr>
          <a:xfrm>
            <a:off x="1259632" y="116632"/>
            <a:ext cx="7884368" cy="307777"/>
          </a:xfrm>
          <a:prstGeom prst="rect">
            <a:avLst/>
          </a:prstGeom>
          <a:noFill/>
        </p:spPr>
        <p:txBody>
          <a:bodyPr wrap="square" rtlCol="0">
            <a:spAutoFit/>
          </a:bodyPr>
          <a:lstStyle/>
          <a:p>
            <a:endParaRPr lang="pl-PL" sz="1400" dirty="0"/>
          </a:p>
        </p:txBody>
      </p:sp>
      <p:pic>
        <p:nvPicPr>
          <p:cNvPr id="7" name="Obraz 6">
            <a:extLst>
              <a:ext uri="{FF2B5EF4-FFF2-40B4-BE49-F238E27FC236}">
                <a16:creationId xmlns:a16="http://schemas.microsoft.com/office/drawing/2014/main" id="{7DE5AC4D-AB45-4F2F-9DEB-5C6FF4CF574A}"/>
              </a:ext>
            </a:extLst>
          </p:cNvPr>
          <p:cNvPicPr>
            <a:picLocks noChangeAspect="1"/>
          </p:cNvPicPr>
          <p:nvPr/>
        </p:nvPicPr>
        <p:blipFill>
          <a:blip r:embed="rId2"/>
          <a:stretch>
            <a:fillRect/>
          </a:stretch>
        </p:blipFill>
        <p:spPr>
          <a:xfrm>
            <a:off x="1331640" y="2069"/>
            <a:ext cx="7707513" cy="2132856"/>
          </a:xfrm>
          <a:prstGeom prst="rect">
            <a:avLst/>
          </a:prstGeom>
        </p:spPr>
      </p:pic>
      <p:pic>
        <p:nvPicPr>
          <p:cNvPr id="8" name="Obraz 7">
            <a:extLst>
              <a:ext uri="{FF2B5EF4-FFF2-40B4-BE49-F238E27FC236}">
                <a16:creationId xmlns:a16="http://schemas.microsoft.com/office/drawing/2014/main" id="{08A79A55-4E59-465A-83F5-78FC710A1869}"/>
              </a:ext>
            </a:extLst>
          </p:cNvPr>
          <p:cNvPicPr>
            <a:picLocks noChangeAspect="1"/>
          </p:cNvPicPr>
          <p:nvPr/>
        </p:nvPicPr>
        <p:blipFill>
          <a:blip r:embed="rId3"/>
          <a:stretch>
            <a:fillRect/>
          </a:stretch>
        </p:blipFill>
        <p:spPr>
          <a:xfrm>
            <a:off x="1331640" y="2249488"/>
            <a:ext cx="7707512" cy="2259632"/>
          </a:xfrm>
          <a:prstGeom prst="rect">
            <a:avLst/>
          </a:prstGeom>
        </p:spPr>
      </p:pic>
      <p:pic>
        <p:nvPicPr>
          <p:cNvPr id="9" name="Obraz 8">
            <a:extLst>
              <a:ext uri="{FF2B5EF4-FFF2-40B4-BE49-F238E27FC236}">
                <a16:creationId xmlns:a16="http://schemas.microsoft.com/office/drawing/2014/main" id="{AA3137A6-10E5-4542-8EB4-698395354A51}"/>
              </a:ext>
            </a:extLst>
          </p:cNvPr>
          <p:cNvPicPr>
            <a:picLocks noChangeAspect="1"/>
          </p:cNvPicPr>
          <p:nvPr/>
        </p:nvPicPr>
        <p:blipFill>
          <a:blip r:embed="rId4"/>
          <a:stretch>
            <a:fillRect/>
          </a:stretch>
        </p:blipFill>
        <p:spPr>
          <a:xfrm>
            <a:off x="1331640" y="4527541"/>
            <a:ext cx="7707512" cy="2259632"/>
          </a:xfrm>
          <a:prstGeom prst="rect">
            <a:avLst/>
          </a:prstGeom>
        </p:spPr>
      </p:pic>
    </p:spTree>
    <p:extLst>
      <p:ext uri="{BB962C8B-B14F-4D97-AF65-F5344CB8AC3E}">
        <p14:creationId xmlns:p14="http://schemas.microsoft.com/office/powerpoint/2010/main" val="3984072298"/>
      </p:ext>
    </p:extLst>
  </p:cSld>
  <p:clrMapOvr>
    <a:masterClrMapping/>
  </p:clrMapOvr>
  <p:transition>
    <p:randomBa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Cel pracy</a:t>
            </a:r>
            <a:endParaRPr lang="en-US" sz="2800" dirty="0"/>
          </a:p>
        </p:txBody>
      </p:sp>
      <p:sp>
        <p:nvSpPr>
          <p:cNvPr id="3" name="Rectangle 2">
            <a:extLst>
              <a:ext uri="{FF2B5EF4-FFF2-40B4-BE49-F238E27FC236}">
                <a16:creationId xmlns:a16="http://schemas.microsoft.com/office/drawing/2014/main" id="{8DDC52E7-B78E-4B53-B1E5-EF671948935A}"/>
              </a:ext>
            </a:extLst>
          </p:cNvPr>
          <p:cNvSpPr/>
          <p:nvPr/>
        </p:nvSpPr>
        <p:spPr>
          <a:xfrm>
            <a:off x="1403648" y="836712"/>
            <a:ext cx="7560840" cy="4247317"/>
          </a:xfrm>
          <a:prstGeom prst="rect">
            <a:avLst/>
          </a:prstGeom>
        </p:spPr>
        <p:txBody>
          <a:bodyPr wrap="square">
            <a:spAutoFit/>
          </a:bodyPr>
          <a:lstStyle/>
          <a:p>
            <a:pPr algn="just"/>
            <a:r>
              <a:rPr lang="pl-PL" dirty="0"/>
              <a:t>Celem niniejszej pracy jest opracowanie platformy dydaktycznej dla wielosystemowej sieci sensorowej IoT. Na platformę składać będą się programowalne urządzenia marki </a:t>
            </a:r>
            <a:r>
              <a:rPr lang="pl-PL" dirty="0" err="1"/>
              <a:t>Arduino</a:t>
            </a:r>
            <a:r>
              <a:rPr lang="pl-PL" dirty="0"/>
              <a:t>, moduły realizujące przesyłanie danych poprzez systemy bezprzewodowe takie jak: Lora, </a:t>
            </a:r>
            <a:r>
              <a:rPr lang="pl-PL" dirty="0" err="1"/>
              <a:t>Zigbee</a:t>
            </a:r>
            <a:r>
              <a:rPr lang="pl-PL" dirty="0"/>
              <a:t> itd.. oraz strukturę czujnikową, z której zbierane i przesyłane będą dane. Platforma pozwoli na przeprowadzenie badań, które pomogą poznać i zweryfikować działające w niej systemy bezprzewodowe. Opracowane i zbadane zostaną scenariusze eksperymentalne, które posłużą do analizy wybranych sposobów komunikacji takie jak:</a:t>
            </a:r>
          </a:p>
          <a:p>
            <a:pPr marL="285750" indent="-285750" algn="just">
              <a:buFont typeface="Arial" panose="020B0604020202020204" pitchFamily="34" charset="0"/>
              <a:buChar char="•"/>
            </a:pPr>
            <a:r>
              <a:rPr lang="pl-PL" dirty="0"/>
              <a:t>Badanie niezawodności sieci w określonym przedziale czasowym</a:t>
            </a:r>
          </a:p>
          <a:p>
            <a:pPr marL="285750" indent="-285750" algn="just">
              <a:buFont typeface="Arial" panose="020B0604020202020204" pitchFamily="34" charset="0"/>
              <a:buChar char="•"/>
            </a:pPr>
            <a:r>
              <a:rPr lang="pl-PL" dirty="0"/>
              <a:t>Badanie przepustowości sieci</a:t>
            </a:r>
          </a:p>
          <a:p>
            <a:pPr marL="285750" indent="-285750" algn="just">
              <a:buFont typeface="Arial" panose="020B0604020202020204" pitchFamily="34" charset="0"/>
              <a:buChar char="•"/>
            </a:pPr>
            <a:r>
              <a:rPr lang="pl-PL" dirty="0"/>
              <a:t>Badanie zasięgu działania sieci</a:t>
            </a:r>
          </a:p>
          <a:p>
            <a:pPr marL="285750" indent="-285750" algn="just">
              <a:buFont typeface="Arial" panose="020B0604020202020204" pitchFamily="34" charset="0"/>
              <a:buChar char="•"/>
            </a:pPr>
            <a:r>
              <a:rPr lang="pl-PL" dirty="0"/>
              <a:t>itp..</a:t>
            </a:r>
          </a:p>
          <a:p>
            <a:pPr algn="just"/>
            <a:endParaRPr lang="pl-PL" dirty="0"/>
          </a:p>
          <a:p>
            <a:pPr algn="just"/>
            <a:endParaRPr lang="en-US" dirty="0"/>
          </a:p>
        </p:txBody>
      </p:sp>
    </p:spTree>
    <p:extLst>
      <p:ext uri="{BB962C8B-B14F-4D97-AF65-F5344CB8AC3E}">
        <p14:creationId xmlns:p14="http://schemas.microsoft.com/office/powerpoint/2010/main" val="2721192558"/>
      </p:ext>
    </p:extLst>
  </p:cSld>
  <p:clrMapOvr>
    <a:masterClrMapping/>
  </p:clrMapOvr>
  <p:transition>
    <p:randomBa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a:t>
            </a:r>
            <a:endParaRPr lang="en-US" sz="2800" dirty="0"/>
          </a:p>
        </p:txBody>
      </p:sp>
      <p:sp>
        <p:nvSpPr>
          <p:cNvPr id="7" name="TextBox 6">
            <a:extLst>
              <a:ext uri="{FF2B5EF4-FFF2-40B4-BE49-F238E27FC236}">
                <a16:creationId xmlns:a16="http://schemas.microsoft.com/office/drawing/2014/main" id="{A7FBE5F5-AAA9-4E75-923C-7DBFA8108279}"/>
              </a:ext>
            </a:extLst>
          </p:cNvPr>
          <p:cNvSpPr txBox="1"/>
          <p:nvPr/>
        </p:nvSpPr>
        <p:spPr>
          <a:xfrm>
            <a:off x="1331640" y="908720"/>
            <a:ext cx="7560840" cy="3693319"/>
          </a:xfrm>
          <a:prstGeom prst="rect">
            <a:avLst/>
          </a:prstGeom>
          <a:noFill/>
        </p:spPr>
        <p:txBody>
          <a:bodyPr wrap="square" rtlCol="0">
            <a:spAutoFit/>
          </a:bodyPr>
          <a:lstStyle/>
          <a:p>
            <a:pPr algn="just"/>
            <a:r>
              <a:rPr lang="pl-PL" dirty="0"/>
              <a:t>Wybrane urządzenia do realizacji komunikacji bezprzewodowej, które będą użyte w pracy magisterskiej to:</a:t>
            </a:r>
          </a:p>
          <a:p>
            <a:pPr marL="285750" indent="-285750" algn="just">
              <a:buFont typeface="Arial" panose="020B0604020202020204" pitchFamily="34" charset="0"/>
              <a:buChar char="•"/>
            </a:pPr>
            <a:r>
              <a:rPr lang="pl-PL" dirty="0"/>
              <a:t>HC-12</a:t>
            </a:r>
          </a:p>
          <a:p>
            <a:pPr marL="285750" indent="-285750" algn="just">
              <a:buFont typeface="Arial" panose="020B0604020202020204" pitchFamily="34" charset="0"/>
              <a:buChar char="•"/>
            </a:pPr>
            <a:r>
              <a:rPr lang="pl-PL" dirty="0" err="1"/>
              <a:t>Adafruit</a:t>
            </a:r>
            <a:r>
              <a:rPr lang="pl-PL" dirty="0"/>
              <a:t> Feather M0 + moduł radiowy RFM96 </a:t>
            </a:r>
            <a:r>
              <a:rPr lang="pl-PL" dirty="0" err="1"/>
              <a:t>LoRa</a:t>
            </a:r>
            <a:endParaRPr lang="pl-PL" dirty="0"/>
          </a:p>
          <a:p>
            <a:pPr marL="285750" indent="-285750" algn="just">
              <a:buFont typeface="Arial" panose="020B0604020202020204" pitchFamily="34" charset="0"/>
              <a:buChar char="•"/>
            </a:pPr>
            <a:r>
              <a:rPr lang="pl-PL" dirty="0"/>
              <a:t>NRF24L01</a:t>
            </a:r>
          </a:p>
          <a:p>
            <a:pPr marL="285750" indent="-285750" algn="just">
              <a:buFont typeface="Arial" panose="020B0604020202020204" pitchFamily="34" charset="0"/>
              <a:buChar char="•"/>
            </a:pPr>
            <a:r>
              <a:rPr lang="pl-PL" dirty="0" err="1"/>
              <a:t>Xbee</a:t>
            </a:r>
            <a:r>
              <a:rPr lang="pl-PL" dirty="0"/>
              <a:t> S1 pro</a:t>
            </a:r>
          </a:p>
          <a:p>
            <a:pPr marL="285750" indent="-285750" algn="just">
              <a:buFont typeface="Arial" panose="020B0604020202020204" pitchFamily="34" charset="0"/>
              <a:buChar char="•"/>
            </a:pPr>
            <a:endParaRPr lang="pl-PL" dirty="0"/>
          </a:p>
          <a:p>
            <a:pPr algn="just"/>
            <a:r>
              <a:rPr lang="pl-PL" dirty="0"/>
              <a:t>Głównym kryterium podczas wyboru modułów była różnorodność wykorzystywanych w nich systemów i protokołów do realizacja łączności bezprzewodowej.</a:t>
            </a:r>
          </a:p>
          <a:p>
            <a:pPr algn="just"/>
            <a:endParaRPr lang="pl-PL" dirty="0"/>
          </a:p>
          <a:p>
            <a:pPr algn="just"/>
            <a:r>
              <a:rPr lang="pl-PL" dirty="0"/>
              <a:t>Moduły komunikacji radiowej będą połączone z urządzeniami </a:t>
            </a:r>
            <a:r>
              <a:rPr lang="pl-PL" dirty="0" err="1"/>
              <a:t>Arduino</a:t>
            </a:r>
            <a:r>
              <a:rPr lang="pl-PL" dirty="0"/>
              <a:t> uno rev3 oraz </a:t>
            </a:r>
            <a:r>
              <a:rPr lang="pl-PL" dirty="0" err="1"/>
              <a:t>Arduino</a:t>
            </a:r>
            <a:r>
              <a:rPr lang="pl-PL" dirty="0"/>
              <a:t> mega 2560</a:t>
            </a:r>
          </a:p>
        </p:txBody>
      </p:sp>
    </p:spTree>
    <p:extLst>
      <p:ext uri="{BB962C8B-B14F-4D97-AF65-F5344CB8AC3E}">
        <p14:creationId xmlns:p14="http://schemas.microsoft.com/office/powerpoint/2010/main" val="581215983"/>
      </p:ext>
    </p:extLst>
  </p:cSld>
  <p:clrMapOvr>
    <a:masterClrMapping/>
  </p:clrMapOvr>
  <p:transition>
    <p:randomBa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HC-12</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23330"/>
          </a:xfrm>
          <a:prstGeom prst="rect">
            <a:avLst/>
          </a:prstGeom>
          <a:noFill/>
        </p:spPr>
        <p:txBody>
          <a:bodyPr wrap="square" rtlCol="0">
            <a:spAutoFit/>
          </a:bodyPr>
          <a:lstStyle/>
          <a:p>
            <a:pPr algn="just"/>
            <a:r>
              <a:rPr lang="pl-PL" dirty="0"/>
              <a:t>HC-12 to moduł bezprzewodowy pracujący na częstotliwości 433 MHz w zasięgu do 1000 metrów. Komunikuję się z mikrokontrolerem poprzez interfejs UART (</a:t>
            </a:r>
            <a:r>
              <a:rPr lang="pl-PL" dirty="0" err="1"/>
              <a:t>Rx</a:t>
            </a:r>
            <a:r>
              <a:rPr lang="pl-PL" dirty="0"/>
              <a:t>, </a:t>
            </a:r>
            <a:r>
              <a:rPr lang="pl-PL" dirty="0" err="1"/>
              <a:t>Tx</a:t>
            </a:r>
            <a:r>
              <a:rPr lang="pl-PL" dirty="0"/>
              <a:t>). </a:t>
            </a:r>
            <a:endParaRPr lang="en-US" dirty="0"/>
          </a:p>
        </p:txBody>
      </p:sp>
      <p:pic>
        <p:nvPicPr>
          <p:cNvPr id="3" name="Picture 2">
            <a:extLst>
              <a:ext uri="{FF2B5EF4-FFF2-40B4-BE49-F238E27FC236}">
                <a16:creationId xmlns:a16="http://schemas.microsoft.com/office/drawing/2014/main" id="{362950C8-5A0F-4EC0-BB18-1FDFBF96F43E}"/>
              </a:ext>
            </a:extLst>
          </p:cNvPr>
          <p:cNvPicPr>
            <a:picLocks noChangeAspect="1"/>
          </p:cNvPicPr>
          <p:nvPr/>
        </p:nvPicPr>
        <p:blipFill>
          <a:blip r:embed="rId2"/>
          <a:stretch>
            <a:fillRect/>
          </a:stretch>
        </p:blipFill>
        <p:spPr>
          <a:xfrm>
            <a:off x="1403648" y="1867999"/>
            <a:ext cx="2825623" cy="2285430"/>
          </a:xfrm>
          <a:prstGeom prst="rect">
            <a:avLst/>
          </a:prstGeom>
        </p:spPr>
      </p:pic>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677656"/>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od 3,2 V do 5,5 V</a:t>
            </a:r>
          </a:p>
          <a:p>
            <a:pPr marL="285750" indent="-285750">
              <a:buFont typeface="Arial" panose="020B0604020202020204" pitchFamily="34" charset="0"/>
              <a:buChar char="•"/>
            </a:pPr>
            <a:r>
              <a:rPr lang="pl-PL" sz="1400" dirty="0"/>
              <a:t>Pobór prądu w stanie spoczynku: 20mA</a:t>
            </a:r>
          </a:p>
          <a:p>
            <a:pPr marL="285750" indent="-285750">
              <a:buFont typeface="Arial" panose="020B0604020202020204" pitchFamily="34" charset="0"/>
              <a:buChar char="•"/>
            </a:pPr>
            <a:r>
              <a:rPr lang="pl-PL" sz="1400" dirty="0"/>
              <a:t>Zakres częstotliwości: 433,4 MHz – 473 MHz</a:t>
            </a:r>
          </a:p>
          <a:p>
            <a:pPr marL="285750" indent="-285750">
              <a:buFont typeface="Arial" panose="020B0604020202020204" pitchFamily="34" charset="0"/>
              <a:buChar char="•"/>
            </a:pPr>
            <a:r>
              <a:rPr lang="pl-PL" sz="1400" dirty="0"/>
              <a:t>Moc: do 100 </a:t>
            </a:r>
            <a:r>
              <a:rPr lang="pl-PL" sz="1400" dirty="0" err="1"/>
              <a:t>mW</a:t>
            </a:r>
            <a:r>
              <a:rPr lang="pl-PL" sz="1400" dirty="0"/>
              <a:t> (20 </a:t>
            </a:r>
            <a:r>
              <a:rPr lang="pl-PL" sz="1400" dirty="0" err="1"/>
              <a:t>dB</a:t>
            </a:r>
            <a:r>
              <a:rPr lang="pl-PL" sz="1400" dirty="0"/>
              <a:t>)</a:t>
            </a:r>
          </a:p>
          <a:p>
            <a:pPr marL="285750" indent="-285750">
              <a:buFont typeface="Arial" panose="020B0604020202020204" pitchFamily="34" charset="0"/>
              <a:buChar char="•"/>
            </a:pPr>
            <a:r>
              <a:rPr lang="pl-PL" sz="1400" dirty="0"/>
              <a:t>Wymiary modułu: 27,8 x 14,4 x 4 mm</a:t>
            </a:r>
          </a:p>
          <a:p>
            <a:pPr marL="285750" indent="-285750">
              <a:buFont typeface="Arial" panose="020B0604020202020204" pitchFamily="34" charset="0"/>
              <a:buChar char="•"/>
            </a:pPr>
            <a:r>
              <a:rPr lang="pl-PL" sz="1400" dirty="0"/>
              <a:t>Komunikacja poprzez interfejs szeregowy UART</a:t>
            </a:r>
          </a:p>
          <a:p>
            <a:endParaRPr lang="pl-PL" sz="1400" dirty="0"/>
          </a:p>
          <a:p>
            <a:r>
              <a:rPr lang="pl-PL" sz="1400" dirty="0"/>
              <a:t>Więcej informacji dostępne jest pod adresem </a:t>
            </a:r>
            <a:r>
              <a:rPr lang="en-US" sz="1400" dirty="0">
                <a:hlinkClick r:id="rId3"/>
              </a:rPr>
              <a:t>https://github.com/TomaszBorusiewicz/praca_magisterska/blob/master/dokumentacje/HC-12_user_manual.pdf</a:t>
            </a:r>
            <a:r>
              <a:rPr lang="pl-PL" sz="1400" dirty="0"/>
              <a:t> </a:t>
            </a:r>
          </a:p>
        </p:txBody>
      </p:sp>
      <p:pic>
        <p:nvPicPr>
          <p:cNvPr id="7" name="Picture 6">
            <a:extLst>
              <a:ext uri="{FF2B5EF4-FFF2-40B4-BE49-F238E27FC236}">
                <a16:creationId xmlns:a16="http://schemas.microsoft.com/office/drawing/2014/main" id="{996B4077-5C3B-4853-A800-072D2734167F}"/>
              </a:ext>
            </a:extLst>
          </p:cNvPr>
          <p:cNvPicPr>
            <a:picLocks noChangeAspect="1"/>
          </p:cNvPicPr>
          <p:nvPr/>
        </p:nvPicPr>
        <p:blipFill>
          <a:blip r:embed="rId4"/>
          <a:stretch>
            <a:fillRect/>
          </a:stretch>
        </p:blipFill>
        <p:spPr>
          <a:xfrm>
            <a:off x="1403648" y="4196277"/>
            <a:ext cx="2825623" cy="2608745"/>
          </a:xfrm>
          <a:prstGeom prst="rect">
            <a:avLst/>
          </a:prstGeom>
        </p:spPr>
      </p:pic>
    </p:spTree>
    <p:extLst>
      <p:ext uri="{BB962C8B-B14F-4D97-AF65-F5344CB8AC3E}">
        <p14:creationId xmlns:p14="http://schemas.microsoft.com/office/powerpoint/2010/main" val="167193993"/>
      </p:ext>
    </p:extLst>
  </p:cSld>
  <p:clrMapOvr>
    <a:masterClrMapping/>
  </p:clrMapOvr>
  <p:transition>
    <p:randomBa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a:t>
            </a:r>
            <a:r>
              <a:rPr lang="pl-PL" sz="2800" dirty="0" err="1"/>
              <a:t>LoRa</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954107"/>
          </a:xfrm>
          <a:prstGeom prst="rect">
            <a:avLst/>
          </a:prstGeom>
          <a:noFill/>
        </p:spPr>
        <p:txBody>
          <a:bodyPr wrap="square" rtlCol="0">
            <a:spAutoFit/>
          </a:bodyPr>
          <a:lstStyle/>
          <a:p>
            <a:pPr algn="just"/>
            <a:r>
              <a:rPr lang="pl-PL" sz="1400" dirty="0" err="1"/>
              <a:t>Adafruit</a:t>
            </a:r>
            <a:r>
              <a:rPr lang="pl-PL" sz="1400" dirty="0"/>
              <a:t> Feather M0 z wbudowanym modułem radiowy RFM96 </a:t>
            </a:r>
            <a:r>
              <a:rPr lang="pl-PL" sz="1400" dirty="0" err="1"/>
              <a:t>LoRa</a:t>
            </a:r>
            <a:r>
              <a:rPr lang="pl-PL" sz="1400" dirty="0"/>
              <a:t> to mikrokontroler z dołączonym do niego urządzeniem radiowym </a:t>
            </a:r>
            <a:r>
              <a:rPr lang="pl-PL" sz="1400" dirty="0" err="1"/>
              <a:t>LoRa</a:t>
            </a:r>
            <a:r>
              <a:rPr lang="pl-PL" sz="1400" dirty="0"/>
              <a:t>. </a:t>
            </a:r>
            <a:r>
              <a:rPr lang="pl-PL" sz="1400" dirty="0" err="1"/>
              <a:t>LoRa</a:t>
            </a:r>
            <a:r>
              <a:rPr lang="pl-PL" sz="1400" dirty="0"/>
              <a:t> (ang. </a:t>
            </a:r>
            <a:r>
              <a:rPr lang="pl-PL" sz="1400" dirty="0" err="1"/>
              <a:t>Long</a:t>
            </a:r>
            <a:r>
              <a:rPr lang="pl-PL" sz="1400" dirty="0"/>
              <a:t> </a:t>
            </a:r>
            <a:r>
              <a:rPr lang="pl-PL" sz="1400" dirty="0" err="1"/>
              <a:t>Range</a:t>
            </a:r>
            <a:r>
              <a:rPr lang="pl-PL" sz="1400" dirty="0"/>
              <a:t>) to protokół i system komunikacja bezprzewodowej dalekiego zasięgu, przeznaczony do wymiany informacji pomiędzy urządzeniami Internetu rzeczy (IoT).</a:t>
            </a:r>
            <a:endParaRPr lang="en-US" sz="1400" dirty="0"/>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677656"/>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a:t>
            </a:r>
            <a:r>
              <a:rPr lang="pl-PL" sz="1400" dirty="0" err="1"/>
              <a:t>lipol</a:t>
            </a:r>
            <a:r>
              <a:rPr lang="pl-PL" sz="1400" dirty="0"/>
              <a:t> 3,7V lub USB 5V</a:t>
            </a:r>
          </a:p>
          <a:p>
            <a:pPr marL="285750" indent="-285750">
              <a:buFont typeface="Arial" panose="020B0604020202020204" pitchFamily="34" charset="0"/>
              <a:buChar char="•"/>
            </a:pPr>
            <a:r>
              <a:rPr lang="pl-PL" sz="1400" dirty="0"/>
              <a:t>ATSAMD21G18 ARM </a:t>
            </a:r>
            <a:r>
              <a:rPr lang="pl-PL" sz="1400" dirty="0" err="1"/>
              <a:t>Cortex</a:t>
            </a:r>
            <a:r>
              <a:rPr lang="pl-PL" sz="1400" dirty="0"/>
              <a:t> M0 3,3 V</a:t>
            </a:r>
          </a:p>
          <a:p>
            <a:pPr marL="285750" indent="-285750">
              <a:buFont typeface="Arial" panose="020B0604020202020204" pitchFamily="34" charset="0"/>
              <a:buChar char="•"/>
            </a:pPr>
            <a:r>
              <a:rPr lang="pl-PL" sz="1400" dirty="0"/>
              <a:t>Zakres częstotliwości: 433 MHz</a:t>
            </a:r>
          </a:p>
          <a:p>
            <a:pPr marL="285750" indent="-285750">
              <a:buFont typeface="Arial" panose="020B0604020202020204" pitchFamily="34" charset="0"/>
              <a:buChar char="•"/>
            </a:pPr>
            <a:r>
              <a:rPr lang="pl-PL" sz="1400" dirty="0"/>
              <a:t>Czułość radia: do -148 </a:t>
            </a:r>
            <a:r>
              <a:rPr lang="pl-PL" sz="1400" dirty="0" err="1"/>
              <a:t>dBm</a:t>
            </a:r>
            <a:endParaRPr lang="pl-PL" sz="1400" dirty="0"/>
          </a:p>
          <a:p>
            <a:pPr marL="285750" indent="-285750">
              <a:buFont typeface="Arial" panose="020B0604020202020204" pitchFamily="34" charset="0"/>
              <a:buChar char="•"/>
            </a:pPr>
            <a:r>
              <a:rPr lang="pl-PL" sz="1400" dirty="0"/>
              <a:t>Moc: do 100 </a:t>
            </a:r>
            <a:r>
              <a:rPr lang="pl-PL" sz="1400" dirty="0" err="1"/>
              <a:t>mW</a:t>
            </a:r>
            <a:r>
              <a:rPr lang="pl-PL" sz="1400" dirty="0"/>
              <a:t> (20 </a:t>
            </a:r>
            <a:r>
              <a:rPr lang="pl-PL" sz="1400" dirty="0" err="1"/>
              <a:t>dB</a:t>
            </a:r>
            <a:r>
              <a:rPr lang="pl-PL" sz="1400" dirty="0"/>
              <a:t>)</a:t>
            </a:r>
          </a:p>
          <a:p>
            <a:pPr marL="285750" indent="-285750">
              <a:buFont typeface="Arial" panose="020B0604020202020204" pitchFamily="34" charset="0"/>
              <a:buChar char="•"/>
            </a:pPr>
            <a:r>
              <a:rPr lang="pl-PL" sz="1400" dirty="0"/>
              <a:t>Wymiary modułu: 51 x 23 x 8 mm</a:t>
            </a:r>
          </a:p>
          <a:p>
            <a:endParaRPr lang="pl-PL" sz="1400" dirty="0"/>
          </a:p>
          <a:p>
            <a:r>
              <a:rPr lang="pl-PL" sz="1400" dirty="0"/>
              <a:t>Więcej informacji dostępne jest pod adresem</a:t>
            </a:r>
          </a:p>
          <a:p>
            <a:r>
              <a:rPr lang="en-US" sz="1400" dirty="0">
                <a:hlinkClick r:id="rId2"/>
              </a:rPr>
              <a:t>https://github.com/TomaszBorusiewicz/praca_magisterska/blob/master/dokumentacje/adafruit-feather-m0-radio-with-lora-radio-module.pdf</a:t>
            </a:r>
            <a:endParaRPr lang="pl-PL" sz="1400" dirty="0"/>
          </a:p>
        </p:txBody>
      </p:sp>
      <p:pic>
        <p:nvPicPr>
          <p:cNvPr id="5" name="Picture 4">
            <a:extLst>
              <a:ext uri="{FF2B5EF4-FFF2-40B4-BE49-F238E27FC236}">
                <a16:creationId xmlns:a16="http://schemas.microsoft.com/office/drawing/2014/main" id="{0952957E-2FC5-4AEB-9D58-AE8D948E60BF}"/>
              </a:ext>
            </a:extLst>
          </p:cNvPr>
          <p:cNvPicPr>
            <a:picLocks noChangeAspect="1"/>
          </p:cNvPicPr>
          <p:nvPr/>
        </p:nvPicPr>
        <p:blipFill>
          <a:blip r:embed="rId3"/>
          <a:stretch>
            <a:fillRect/>
          </a:stretch>
        </p:blipFill>
        <p:spPr>
          <a:xfrm>
            <a:off x="1403648" y="1979417"/>
            <a:ext cx="2899815" cy="2529703"/>
          </a:xfrm>
          <a:prstGeom prst="rect">
            <a:avLst/>
          </a:prstGeom>
        </p:spPr>
      </p:pic>
      <p:pic>
        <p:nvPicPr>
          <p:cNvPr id="9" name="Picture 8">
            <a:extLst>
              <a:ext uri="{FF2B5EF4-FFF2-40B4-BE49-F238E27FC236}">
                <a16:creationId xmlns:a16="http://schemas.microsoft.com/office/drawing/2014/main" id="{F271D521-BA37-4666-A517-BE52F8131382}"/>
              </a:ext>
            </a:extLst>
          </p:cNvPr>
          <p:cNvPicPr>
            <a:picLocks noChangeAspect="1"/>
          </p:cNvPicPr>
          <p:nvPr/>
        </p:nvPicPr>
        <p:blipFill>
          <a:blip r:embed="rId4"/>
          <a:stretch>
            <a:fillRect/>
          </a:stretch>
        </p:blipFill>
        <p:spPr>
          <a:xfrm>
            <a:off x="1403648" y="4716313"/>
            <a:ext cx="2899814" cy="1903402"/>
          </a:xfrm>
          <a:prstGeom prst="rect">
            <a:avLst/>
          </a:prstGeom>
        </p:spPr>
      </p:pic>
    </p:spTree>
    <p:extLst>
      <p:ext uri="{BB962C8B-B14F-4D97-AF65-F5344CB8AC3E}">
        <p14:creationId xmlns:p14="http://schemas.microsoft.com/office/powerpoint/2010/main" val="4212076623"/>
      </p:ext>
    </p:extLst>
  </p:cSld>
  <p:clrMapOvr>
    <a:masterClrMapping/>
  </p:clrMapOvr>
  <p:transition>
    <p:randomBa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NRF24L01</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738664"/>
          </a:xfrm>
          <a:prstGeom prst="rect">
            <a:avLst/>
          </a:prstGeom>
          <a:noFill/>
        </p:spPr>
        <p:txBody>
          <a:bodyPr wrap="square" rtlCol="0">
            <a:spAutoFit/>
          </a:bodyPr>
          <a:lstStyle/>
          <a:p>
            <a:pPr algn="just"/>
            <a:r>
              <a:rPr lang="pl-PL" sz="1400" dirty="0"/>
              <a:t>NRF24L01 to moduł radiowy działający w paśmie 2,4 GHz z interfejsem komunikacyjnym SPI. Nadajnik / Odbiornik ten posiada wbudowaną antenę dzięki czemu nie ma potrzeby dołączać zewnętrznej. </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677656"/>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1,9 V – 3,6 V</a:t>
            </a:r>
          </a:p>
          <a:p>
            <a:pPr marL="285750" indent="-285750">
              <a:buFont typeface="Arial" panose="020B0604020202020204" pitchFamily="34" charset="0"/>
              <a:buChar char="•"/>
            </a:pPr>
            <a:r>
              <a:rPr lang="pl-PL" sz="1400" dirty="0"/>
              <a:t>Zakres częstotliwości: 2,4 GHz</a:t>
            </a:r>
          </a:p>
          <a:p>
            <a:pPr marL="285750" indent="-285750">
              <a:buFont typeface="Arial" panose="020B0604020202020204" pitchFamily="34" charset="0"/>
              <a:buChar char="•"/>
            </a:pPr>
            <a:r>
              <a:rPr lang="pl-PL" sz="1400" dirty="0"/>
              <a:t>Interfejs komunikacyjny: SPI</a:t>
            </a:r>
          </a:p>
          <a:p>
            <a:pPr marL="285750" indent="-285750">
              <a:buFont typeface="Arial" panose="020B0604020202020204" pitchFamily="34" charset="0"/>
              <a:buChar char="•"/>
            </a:pPr>
            <a:r>
              <a:rPr lang="pl-PL" sz="1400" dirty="0"/>
              <a:t>Modulacja: GFSK</a:t>
            </a:r>
          </a:p>
          <a:p>
            <a:pPr marL="285750" indent="-285750">
              <a:buFont typeface="Arial" panose="020B0604020202020204" pitchFamily="34" charset="0"/>
              <a:buChar char="•"/>
            </a:pPr>
            <a:r>
              <a:rPr lang="pl-PL" sz="1400" dirty="0"/>
              <a:t>Pobór prądu: 11 </a:t>
            </a:r>
            <a:r>
              <a:rPr lang="pl-PL" sz="1400" dirty="0" err="1"/>
              <a:t>mA</a:t>
            </a:r>
            <a:r>
              <a:rPr lang="pl-PL" sz="1400" dirty="0"/>
              <a:t> (przy 0 </a:t>
            </a:r>
            <a:r>
              <a:rPr lang="pl-PL" sz="1400" dirty="0" err="1"/>
              <a:t>dBm</a:t>
            </a:r>
            <a:r>
              <a:rPr lang="pl-PL" sz="1400" dirty="0"/>
              <a:t> mocy wejściowej)</a:t>
            </a:r>
          </a:p>
          <a:p>
            <a:pPr marL="285750" indent="-285750">
              <a:buFont typeface="Arial" panose="020B0604020202020204" pitchFamily="34" charset="0"/>
              <a:buChar char="•"/>
            </a:pPr>
            <a:r>
              <a:rPr lang="pl-PL" sz="1400" dirty="0"/>
              <a:t>Wymiary modułu: 30 x 16 mm</a:t>
            </a:r>
          </a:p>
          <a:p>
            <a:endParaRPr lang="pl-PL" sz="1400" dirty="0"/>
          </a:p>
          <a:p>
            <a:r>
              <a:rPr lang="pl-PL" sz="1400" dirty="0"/>
              <a:t>Więcej informacji dostępne jest pod adresem</a:t>
            </a:r>
          </a:p>
          <a:p>
            <a:r>
              <a:rPr lang="pl-PL" sz="1400" dirty="0"/>
              <a:t>https://github.com/TomaszBorusiewicz/praca_magisterska/blob/master/dokumentacje/nRF24L01_user_manual.pdf</a:t>
            </a:r>
          </a:p>
        </p:txBody>
      </p:sp>
      <p:pic>
        <p:nvPicPr>
          <p:cNvPr id="3" name="Picture 2">
            <a:extLst>
              <a:ext uri="{FF2B5EF4-FFF2-40B4-BE49-F238E27FC236}">
                <a16:creationId xmlns:a16="http://schemas.microsoft.com/office/drawing/2014/main" id="{805BBC97-17B6-4CBF-9918-67F9D152CBD1}"/>
              </a:ext>
            </a:extLst>
          </p:cNvPr>
          <p:cNvPicPr>
            <a:picLocks noChangeAspect="1"/>
          </p:cNvPicPr>
          <p:nvPr/>
        </p:nvPicPr>
        <p:blipFill>
          <a:blip r:embed="rId2"/>
          <a:stretch>
            <a:fillRect/>
          </a:stretch>
        </p:blipFill>
        <p:spPr>
          <a:xfrm>
            <a:off x="1419171" y="2400358"/>
            <a:ext cx="2947936" cy="2057283"/>
          </a:xfrm>
          <a:prstGeom prst="rect">
            <a:avLst/>
          </a:prstGeom>
        </p:spPr>
      </p:pic>
      <p:pic>
        <p:nvPicPr>
          <p:cNvPr id="7" name="Picture 6">
            <a:extLst>
              <a:ext uri="{FF2B5EF4-FFF2-40B4-BE49-F238E27FC236}">
                <a16:creationId xmlns:a16="http://schemas.microsoft.com/office/drawing/2014/main" id="{690FF043-9093-4B02-B399-BF09EDB68A13}"/>
              </a:ext>
            </a:extLst>
          </p:cNvPr>
          <p:cNvPicPr>
            <a:picLocks noChangeAspect="1"/>
          </p:cNvPicPr>
          <p:nvPr/>
        </p:nvPicPr>
        <p:blipFill>
          <a:blip r:embed="rId3"/>
          <a:stretch>
            <a:fillRect/>
          </a:stretch>
        </p:blipFill>
        <p:spPr>
          <a:xfrm>
            <a:off x="1374772" y="5085184"/>
            <a:ext cx="3036734" cy="1152128"/>
          </a:xfrm>
          <a:prstGeom prst="rect">
            <a:avLst/>
          </a:prstGeom>
        </p:spPr>
      </p:pic>
    </p:spTree>
    <p:extLst>
      <p:ext uri="{BB962C8B-B14F-4D97-AF65-F5344CB8AC3E}">
        <p14:creationId xmlns:p14="http://schemas.microsoft.com/office/powerpoint/2010/main" val="3072412509"/>
      </p:ext>
    </p:extLst>
  </p:cSld>
  <p:clrMapOvr>
    <a:masterClrMapping/>
  </p:clrMapOvr>
  <p:transition>
    <p:randomBa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99CE9E-E011-4C1E-B6A2-873E85058375}"/>
              </a:ext>
            </a:extLst>
          </p:cNvPr>
          <p:cNvSpPr txBox="1"/>
          <p:nvPr/>
        </p:nvSpPr>
        <p:spPr>
          <a:xfrm>
            <a:off x="1403648" y="116632"/>
            <a:ext cx="7560840" cy="523220"/>
          </a:xfrm>
          <a:prstGeom prst="rect">
            <a:avLst/>
          </a:prstGeom>
          <a:noFill/>
        </p:spPr>
        <p:txBody>
          <a:bodyPr wrap="square" rtlCol="0">
            <a:spAutoFit/>
          </a:bodyPr>
          <a:lstStyle/>
          <a:p>
            <a:pPr algn="ctr"/>
            <a:r>
              <a:rPr lang="pl-PL" sz="2800" dirty="0"/>
              <a:t>Wybrany sprzęt- </a:t>
            </a:r>
            <a:r>
              <a:rPr lang="pl-PL" sz="2800" dirty="0" err="1"/>
              <a:t>Xbee</a:t>
            </a:r>
            <a:r>
              <a:rPr lang="pl-PL" sz="2800" dirty="0"/>
              <a:t> S1 pro</a:t>
            </a:r>
            <a:endParaRPr lang="en-US" sz="2800" dirty="0"/>
          </a:p>
        </p:txBody>
      </p:sp>
      <p:sp>
        <p:nvSpPr>
          <p:cNvPr id="2" name="TextBox 1">
            <a:extLst>
              <a:ext uri="{FF2B5EF4-FFF2-40B4-BE49-F238E27FC236}">
                <a16:creationId xmlns:a16="http://schemas.microsoft.com/office/drawing/2014/main" id="{845E72A9-4833-477E-B555-3EBC64651ADD}"/>
              </a:ext>
            </a:extLst>
          </p:cNvPr>
          <p:cNvSpPr txBox="1"/>
          <p:nvPr/>
        </p:nvSpPr>
        <p:spPr>
          <a:xfrm>
            <a:off x="1403648" y="836712"/>
            <a:ext cx="7560840" cy="1169551"/>
          </a:xfrm>
          <a:prstGeom prst="rect">
            <a:avLst/>
          </a:prstGeom>
          <a:noFill/>
        </p:spPr>
        <p:txBody>
          <a:bodyPr wrap="square" rtlCol="0">
            <a:spAutoFit/>
          </a:bodyPr>
          <a:lstStyle/>
          <a:p>
            <a:pPr algn="just"/>
            <a:r>
              <a:rPr lang="pl-PL" sz="1400" dirty="0"/>
              <a:t>Moduł </a:t>
            </a:r>
            <a:r>
              <a:rPr lang="pl-PL" sz="1400" dirty="0" err="1"/>
              <a:t>Xbee</a:t>
            </a:r>
            <a:r>
              <a:rPr lang="pl-PL" sz="1400" dirty="0"/>
              <a:t> pro serii 1 z nadajnikiem o mocy wyjściowej 60 </a:t>
            </a:r>
            <a:r>
              <a:rPr lang="pl-PL" sz="1400" dirty="0" err="1"/>
              <a:t>mW</a:t>
            </a:r>
            <a:r>
              <a:rPr lang="pl-PL" sz="1400" dirty="0"/>
              <a:t> (18 </a:t>
            </a:r>
            <a:r>
              <a:rPr lang="pl-PL" sz="1400" dirty="0" err="1"/>
              <a:t>dBm</a:t>
            </a:r>
            <a:r>
              <a:rPr lang="pl-PL" sz="1400" dirty="0"/>
              <a:t>) i wbudowaną anteną to popularne urządzenie, które pozwala utworzyć komunikację  bezprzewodową pomiędzy mikrokontrolerami, komputerami czy systemami mikroprocesorowymi poprzez interfejs szeregowy. Moduł pracuje na częstotliwości 2,4 GHz w standardzie zgodnym z normą IEEE 802.15.4</a:t>
            </a:r>
          </a:p>
        </p:txBody>
      </p:sp>
      <p:sp>
        <p:nvSpPr>
          <p:cNvPr id="4" name="TextBox 3">
            <a:extLst>
              <a:ext uri="{FF2B5EF4-FFF2-40B4-BE49-F238E27FC236}">
                <a16:creationId xmlns:a16="http://schemas.microsoft.com/office/drawing/2014/main" id="{2E4D9C6E-67F8-4B42-A149-DA20A0DD047A}"/>
              </a:ext>
            </a:extLst>
          </p:cNvPr>
          <p:cNvSpPr txBox="1"/>
          <p:nvPr/>
        </p:nvSpPr>
        <p:spPr>
          <a:xfrm>
            <a:off x="4413010" y="2728831"/>
            <a:ext cx="4536504" cy="2462213"/>
          </a:xfrm>
          <a:prstGeom prst="rect">
            <a:avLst/>
          </a:prstGeom>
          <a:noFill/>
        </p:spPr>
        <p:txBody>
          <a:bodyPr wrap="square" rtlCol="0">
            <a:spAutoFit/>
          </a:bodyPr>
          <a:lstStyle/>
          <a:p>
            <a:r>
              <a:rPr lang="pl-PL" sz="1400" dirty="0"/>
              <a:t>Podstawowe informacje:</a:t>
            </a:r>
          </a:p>
          <a:p>
            <a:pPr marL="285750" indent="-285750">
              <a:buFont typeface="Arial" panose="020B0604020202020204" pitchFamily="34" charset="0"/>
              <a:buChar char="•"/>
            </a:pPr>
            <a:r>
              <a:rPr lang="pl-PL" sz="1400" dirty="0"/>
              <a:t>Napięcie zasilania: 3,3 V</a:t>
            </a:r>
          </a:p>
          <a:p>
            <a:pPr marL="285750" indent="-285750">
              <a:buFont typeface="Arial" panose="020B0604020202020204" pitchFamily="34" charset="0"/>
              <a:buChar char="•"/>
            </a:pPr>
            <a:r>
              <a:rPr lang="pl-PL" sz="1400" dirty="0"/>
              <a:t>Zakres częstotliwości: 2,4 GHz</a:t>
            </a:r>
          </a:p>
          <a:p>
            <a:pPr marL="285750" indent="-285750">
              <a:buFont typeface="Arial" panose="020B0604020202020204" pitchFamily="34" charset="0"/>
              <a:buChar char="•"/>
            </a:pPr>
            <a:r>
              <a:rPr lang="pl-PL" sz="1400" dirty="0"/>
              <a:t>Interfejs komunikacyjny: UART</a:t>
            </a:r>
          </a:p>
          <a:p>
            <a:pPr marL="285750" indent="-285750">
              <a:buFont typeface="Arial" panose="020B0604020202020204" pitchFamily="34" charset="0"/>
              <a:buChar char="•"/>
            </a:pPr>
            <a:r>
              <a:rPr lang="pl-PL" sz="1400" dirty="0"/>
              <a:t>Prędkość transmisji: 250 </a:t>
            </a:r>
            <a:r>
              <a:rPr lang="pl-PL" sz="1400" dirty="0" err="1"/>
              <a:t>kbps</a:t>
            </a:r>
            <a:endParaRPr lang="pl-PL" sz="1400" dirty="0"/>
          </a:p>
          <a:p>
            <a:pPr marL="285750" indent="-285750">
              <a:buFont typeface="Arial" panose="020B0604020202020204" pitchFamily="34" charset="0"/>
              <a:buChar char="•"/>
            </a:pPr>
            <a:r>
              <a:rPr lang="pl-PL" sz="1400" dirty="0"/>
              <a:t>Pobór prądu: 215 </a:t>
            </a:r>
            <a:r>
              <a:rPr lang="pl-PL" sz="1400" dirty="0" err="1"/>
              <a:t>mA</a:t>
            </a:r>
            <a:endParaRPr lang="pl-PL" sz="1400" dirty="0"/>
          </a:p>
          <a:p>
            <a:pPr marL="285750" indent="-285750">
              <a:buFont typeface="Arial" panose="020B0604020202020204" pitchFamily="34" charset="0"/>
              <a:buChar char="•"/>
            </a:pPr>
            <a:r>
              <a:rPr lang="pl-PL" sz="1400" dirty="0"/>
              <a:t>Wymiary modułu: 33 x 23 mm</a:t>
            </a:r>
          </a:p>
          <a:p>
            <a:endParaRPr lang="pl-PL" sz="1400" dirty="0"/>
          </a:p>
          <a:p>
            <a:r>
              <a:rPr lang="pl-PL" sz="1400" dirty="0"/>
              <a:t>Więcej informacji dostępne jest pod adresem</a:t>
            </a:r>
          </a:p>
          <a:p>
            <a:r>
              <a:rPr lang="en-US" sz="1400" dirty="0">
                <a:hlinkClick r:id="rId2"/>
              </a:rPr>
              <a:t>https://github.com/TomaszBorusiewicz/praca_magisterska/blob/master/dokumentacje/Xbee_user_manual.pdf</a:t>
            </a:r>
            <a:endParaRPr lang="pl-PL" sz="1400" dirty="0"/>
          </a:p>
        </p:txBody>
      </p:sp>
      <p:pic>
        <p:nvPicPr>
          <p:cNvPr id="5" name="Picture 4">
            <a:extLst>
              <a:ext uri="{FF2B5EF4-FFF2-40B4-BE49-F238E27FC236}">
                <a16:creationId xmlns:a16="http://schemas.microsoft.com/office/drawing/2014/main" id="{1E8BF8DA-47A3-481E-9A12-F5406919A7DA}"/>
              </a:ext>
            </a:extLst>
          </p:cNvPr>
          <p:cNvPicPr>
            <a:picLocks noChangeAspect="1"/>
          </p:cNvPicPr>
          <p:nvPr/>
        </p:nvPicPr>
        <p:blipFill>
          <a:blip r:embed="rId3"/>
          <a:stretch>
            <a:fillRect/>
          </a:stretch>
        </p:blipFill>
        <p:spPr>
          <a:xfrm>
            <a:off x="1403648" y="4467825"/>
            <a:ext cx="2942393" cy="1586626"/>
          </a:xfrm>
          <a:prstGeom prst="rect">
            <a:avLst/>
          </a:prstGeom>
        </p:spPr>
      </p:pic>
      <p:pic>
        <p:nvPicPr>
          <p:cNvPr id="8" name="Picture 7">
            <a:extLst>
              <a:ext uri="{FF2B5EF4-FFF2-40B4-BE49-F238E27FC236}">
                <a16:creationId xmlns:a16="http://schemas.microsoft.com/office/drawing/2014/main" id="{B730F5D4-7E72-479F-BDB3-380325F04341}"/>
              </a:ext>
            </a:extLst>
          </p:cNvPr>
          <p:cNvPicPr>
            <a:picLocks noChangeAspect="1"/>
          </p:cNvPicPr>
          <p:nvPr/>
        </p:nvPicPr>
        <p:blipFill>
          <a:blip r:embed="rId4"/>
          <a:stretch>
            <a:fillRect/>
          </a:stretch>
        </p:blipFill>
        <p:spPr>
          <a:xfrm>
            <a:off x="1403648" y="2243308"/>
            <a:ext cx="2942393" cy="2188727"/>
          </a:xfrm>
          <a:prstGeom prst="rect">
            <a:avLst/>
          </a:prstGeom>
        </p:spPr>
      </p:pic>
    </p:spTree>
    <p:extLst>
      <p:ext uri="{BB962C8B-B14F-4D97-AF65-F5344CB8AC3E}">
        <p14:creationId xmlns:p14="http://schemas.microsoft.com/office/powerpoint/2010/main" val="1623414400"/>
      </p:ext>
    </p:extLst>
  </p:cSld>
  <p:clrMapOvr>
    <a:masterClrMapping/>
  </p:clrMapOvr>
  <p:transition>
    <p:randomBar/>
  </p:transition>
</p:sld>
</file>

<file path=ppt/theme/theme1.xml><?xml version="1.0" encoding="utf-8"?>
<a:theme xmlns:a="http://schemas.openxmlformats.org/drawingml/2006/main" name="szablon1-PL">
  <a:themeElements>
    <a:clrScheme name="Odcienie szarości">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1_Projekt domyślny">
      <a:majorFont>
        <a:latin typeface="Trebuchet MS"/>
        <a:ea typeface=""/>
        <a:cs typeface=""/>
      </a:majorFont>
      <a:minorFont>
        <a:latin typeface="Trebuchet MS"/>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rojekt domyślny 1">
        <a:dk1>
          <a:srgbClr val="000000"/>
        </a:dk1>
        <a:lt1>
          <a:srgbClr val="FFFFFF"/>
        </a:lt1>
        <a:dk2>
          <a:srgbClr val="FFEBD5"/>
        </a:dk2>
        <a:lt2>
          <a:srgbClr val="78120A"/>
        </a:lt2>
        <a:accent1>
          <a:srgbClr val="E32213"/>
        </a:accent1>
        <a:accent2>
          <a:srgbClr val="FFD3A1"/>
        </a:accent2>
        <a:accent3>
          <a:srgbClr val="FFFFFF"/>
        </a:accent3>
        <a:accent4>
          <a:srgbClr val="000000"/>
        </a:accent4>
        <a:accent5>
          <a:srgbClr val="EFABAA"/>
        </a:accent5>
        <a:accent6>
          <a:srgbClr val="E7BF91"/>
        </a:accent6>
        <a:hlink>
          <a:srgbClr val="FFD9AF"/>
        </a:hlink>
        <a:folHlink>
          <a:srgbClr val="FFB2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Prezentacja</Template>
  <TotalTime>1212</TotalTime>
  <Words>1912</Words>
  <Application>Microsoft Office PowerPoint</Application>
  <PresentationFormat>On-screen Show (4:3)</PresentationFormat>
  <Paragraphs>182</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Trebuchet MS</vt:lpstr>
      <vt:lpstr>szablon1-PL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Student 219278</dc:creator>
  <cp:lastModifiedBy>Borusiewicz, Tomasz (Nokia - PL/Wroclaw)</cp:lastModifiedBy>
  <cp:revision>50</cp:revision>
  <cp:lastPrinted>2017-02-27T13:04:48Z</cp:lastPrinted>
  <dcterms:created xsi:type="dcterms:W3CDTF">2020-03-08T09:31:03Z</dcterms:created>
  <dcterms:modified xsi:type="dcterms:W3CDTF">2020-04-15T15:56:24Z</dcterms:modified>
</cp:coreProperties>
</file>